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640B8-C4AE-D60B-D07E-9F8C3C52BD00}" v="1" dt="2026-02-23T09:13:04.416"/>
    <p1510:client id="{5912C4B7-99E2-4449-37C2-3768C76F1E08}" v="43" dt="2026-02-23T09:29:14.451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INANZA, Alfredo" userId="S::alfredo.vicinanza@hubruxelles.be::aa8fcb00-8b4a-4625-b991-8aca43f5d8f7" providerId="AD" clId="Web-{B5E22723-069E-1103-67AC-BD3A56FE38C5}"/>
    <pc:docChg chg="delSld modSld">
      <pc:chgData name="VICINANZA, Alfredo" userId="S::alfredo.vicinanza@hubruxelles.be::aa8fcb00-8b4a-4625-b991-8aca43f5d8f7" providerId="AD" clId="Web-{B5E22723-069E-1103-67AC-BD3A56FE38C5}" dt="2026-02-15T10:54:55.553" v="2593"/>
      <pc:docMkLst>
        <pc:docMk/>
      </pc:docMkLst>
      <pc:sldChg chg="addSp delSp modSp">
        <pc:chgData name="VICINANZA, Alfredo" userId="S::alfredo.vicinanza@hubruxelles.be::aa8fcb00-8b4a-4625-b991-8aca43f5d8f7" providerId="AD" clId="Web-{B5E22723-069E-1103-67AC-BD3A56FE38C5}" dt="2026-02-15T10:54:55.553" v="2593"/>
        <pc:sldMkLst>
          <pc:docMk/>
          <pc:sldMk cId="243471112" sldId="263"/>
        </pc:sldMkLst>
        <pc:graphicFrameChg chg="add del mod modGraphic">
          <ac:chgData name="VICINANZA, Alfredo" userId="S::alfredo.vicinanza@hubruxelles.be::aa8fcb00-8b4a-4625-b991-8aca43f5d8f7" providerId="AD" clId="Web-{B5E22723-069E-1103-67AC-BD3A56FE38C5}" dt="2026-02-15T10:54:55.553" v="2593"/>
          <ac:graphicFrameMkLst>
            <pc:docMk/>
            <pc:sldMk cId="243471112" sldId="263"/>
            <ac:graphicFrameMk id="2" creationId="{00000000-0000-0000-0000-000000000000}"/>
          </ac:graphicFrameMkLst>
        </pc:graphicFrameChg>
      </pc:sldChg>
    </pc:docChg>
  </pc:docChgLst>
  <pc:docChgLst>
    <pc:chgData name="BRACHET, Cecile" userId="S::cecile.brachet@hubruxelles.be::9e5e68c8-e425-4ae5-bf3d-c24349533d37" providerId="AD" clId="Web-{5912C4B7-99E2-4449-37C2-3768C76F1E08}"/>
    <pc:docChg chg="addSld modSld">
      <pc:chgData name="BRACHET, Cecile" userId="S::cecile.brachet@hubruxelles.be::9e5e68c8-e425-4ae5-bf3d-c24349533d37" providerId="AD" clId="Web-{5912C4B7-99E2-4449-37C2-3768C76F1E08}" dt="2026-02-23T09:29:14.341" v="41" actId="20577"/>
      <pc:docMkLst>
        <pc:docMk/>
      </pc:docMkLst>
      <pc:sldChg chg="modSp new">
        <pc:chgData name="BRACHET, Cecile" userId="S::cecile.brachet@hubruxelles.be::9e5e68c8-e425-4ae5-bf3d-c24349533d37" providerId="AD" clId="Web-{5912C4B7-99E2-4449-37C2-3768C76F1E08}" dt="2026-02-23T09:29:14.341" v="41" actId="20577"/>
        <pc:sldMkLst>
          <pc:docMk/>
          <pc:sldMk cId="24054004" sldId="264"/>
        </pc:sldMkLst>
        <pc:spChg chg="mod">
          <ac:chgData name="BRACHET, Cecile" userId="S::cecile.brachet@hubruxelles.be::9e5e68c8-e425-4ae5-bf3d-c24349533d37" providerId="AD" clId="Web-{5912C4B7-99E2-4449-37C2-3768C76F1E08}" dt="2026-02-23T09:29:14.341" v="41" actId="20577"/>
          <ac:spMkLst>
            <pc:docMk/>
            <pc:sldMk cId="24054004" sldId="264"/>
            <ac:spMk id="3" creationId="{A63D1CAA-9150-55EE-071F-397696721D1F}"/>
          </ac:spMkLst>
        </pc:spChg>
      </pc:sldChg>
    </pc:docChg>
  </pc:docChgLst>
  <pc:docChgLst>
    <pc:chgData name="VICINANZA, Alfredo" userId="S::alfredo.vicinanza@hubruxelles.be::aa8fcb00-8b4a-4625-b991-8aca43f5d8f7" providerId="AD" clId="Web-{63D34CC1-5B29-A169-CC05-DF04DD450216}"/>
    <pc:docChg chg="modSld">
      <pc:chgData name="VICINANZA, Alfredo" userId="S::alfredo.vicinanza@hubruxelles.be::aa8fcb00-8b4a-4625-b991-8aca43f5d8f7" providerId="AD" clId="Web-{63D34CC1-5B29-A169-CC05-DF04DD450216}" dt="2026-02-16T08:26:58.496" v="9"/>
      <pc:docMkLst>
        <pc:docMk/>
      </pc:docMkLst>
      <pc:sldChg chg="modSp">
        <pc:chgData name="VICINANZA, Alfredo" userId="S::alfredo.vicinanza@hubruxelles.be::aa8fcb00-8b4a-4625-b991-8aca43f5d8f7" providerId="AD" clId="Web-{63D34CC1-5B29-A169-CC05-DF04DD450216}" dt="2026-02-16T08:26:58.496" v="9"/>
        <pc:sldMkLst>
          <pc:docMk/>
          <pc:sldMk cId="243471112" sldId="263"/>
        </pc:sldMkLst>
        <pc:graphicFrameChg chg="mod modGraphic">
          <ac:chgData name="VICINANZA, Alfredo" userId="S::alfredo.vicinanza@hubruxelles.be::aa8fcb00-8b4a-4625-b991-8aca43f5d8f7" providerId="AD" clId="Web-{63D34CC1-5B29-A169-CC05-DF04DD450216}" dt="2026-02-16T08:26:58.496" v="9"/>
          <ac:graphicFrameMkLst>
            <pc:docMk/>
            <pc:sldMk cId="243471112" sldId="263"/>
            <ac:graphicFrameMk id="2" creationId="{00000000-0000-0000-0000-000000000000}"/>
          </ac:graphicFrameMkLst>
        </pc:graphicFrameChg>
      </pc:sldChg>
    </pc:docChg>
  </pc:docChgLst>
  <pc:docChgLst>
    <pc:chgData name="BRACHET, Cecile" userId="S::cecile.brachet@hubruxelles.be::9e5e68c8-e425-4ae5-bf3d-c24349533d37" providerId="AD" clId="Web-{1DC640B8-C4AE-D60B-D07E-9F8C3C52BD00}"/>
    <pc:docChg chg="modSld">
      <pc:chgData name="BRACHET, Cecile" userId="S::cecile.brachet@hubruxelles.be::9e5e68c8-e425-4ae5-bf3d-c24349533d37" providerId="AD" clId="Web-{1DC640B8-C4AE-D60B-D07E-9F8C3C52BD00}" dt="2026-02-23T09:13:04.416" v="0" actId="20577"/>
      <pc:docMkLst>
        <pc:docMk/>
      </pc:docMkLst>
      <pc:sldChg chg="modSp">
        <pc:chgData name="BRACHET, Cecile" userId="S::cecile.brachet@hubruxelles.be::9e5e68c8-e425-4ae5-bf3d-c24349533d37" providerId="AD" clId="Web-{1DC640B8-C4AE-D60B-D07E-9F8C3C52BD00}" dt="2026-02-23T09:13:04.416" v="0" actId="20577"/>
        <pc:sldMkLst>
          <pc:docMk/>
          <pc:sldMk cId="3405238862" sldId="256"/>
        </pc:sldMkLst>
        <pc:spChg chg="mod">
          <ac:chgData name="BRACHET, Cecile" userId="S::cecile.brachet@hubruxelles.be::9e5e68c8-e425-4ae5-bf3d-c24349533d37" providerId="AD" clId="Web-{1DC640B8-C4AE-D60B-D07E-9F8C3C52BD00}" dt="2026-02-23T09:13:04.416" v="0" actId="20577"/>
          <ac:spMkLst>
            <pc:docMk/>
            <pc:sldMk cId="3405238862" sldId="256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163D68-A99E-4B0B-96F7-F4C15A96336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3BF4D48-B6EB-4F77-9359-9DAA0E51BE08}" type="pres">
      <dgm:prSet presAssocID="{CB163D68-A99E-4B0B-96F7-F4C15A963365}" presName="linearFlow" presStyleCnt="0">
        <dgm:presLayoutVars>
          <dgm:dir val="rev"/>
          <dgm:resizeHandles val="exact"/>
        </dgm:presLayoutVars>
      </dgm:prSet>
      <dgm:spPr/>
    </dgm:pt>
  </dgm:ptLst>
  <dgm:cxnLst>
    <dgm:cxn modelId="{3E5BC8E5-B92F-4F90-86CB-92CFE751F7CA}" type="presOf" srcId="{CB163D68-A99E-4B0B-96F7-F4C15A963365}" destId="{D3BF4D48-B6EB-4F77-9359-9DAA0E51BE08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4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9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7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3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0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2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0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5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32470-992E-4B57-91E0-7CE97A614C7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08A2-683F-4A37-84A9-087BA4D69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3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rship.org.nz/guidelines/differences-of-sex-development-atawhai-taihemahem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/>
              <a:t>Trajet de Soins DSD - VDS HUDERF_</a:t>
            </a:r>
            <a:r>
              <a:rPr lang="fr-BE" dirty="0"/>
              <a:t>HUB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CA4E5-5425-E79F-4C44-E0CB1872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4343400"/>
            <a:ext cx="571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3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569B23-18B1-00C3-B011-644BF124E0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659516"/>
              </p:ext>
            </p:extLst>
          </p:nvPr>
        </p:nvGraphicFramePr>
        <p:xfrm>
          <a:off x="-441978" y="229275"/>
          <a:ext cx="2650340" cy="6656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055542"/>
              </p:ext>
            </p:extLst>
          </p:nvPr>
        </p:nvGraphicFramePr>
        <p:xfrm>
          <a:off x="847725" y="200025"/>
          <a:ext cx="10286991" cy="646001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771132">
                  <a:extLst>
                    <a:ext uri="{9D8B030D-6E8A-4147-A177-3AD203B41FA5}">
                      <a16:colId xmlns:a16="http://schemas.microsoft.com/office/drawing/2014/main" val="3842166980"/>
                    </a:ext>
                  </a:extLst>
                </a:gridCol>
                <a:gridCol w="1997675">
                  <a:extLst>
                    <a:ext uri="{9D8B030D-6E8A-4147-A177-3AD203B41FA5}">
                      <a16:colId xmlns:a16="http://schemas.microsoft.com/office/drawing/2014/main" val="3979198796"/>
                    </a:ext>
                  </a:extLst>
                </a:gridCol>
                <a:gridCol w="2533135">
                  <a:extLst>
                    <a:ext uri="{9D8B030D-6E8A-4147-A177-3AD203B41FA5}">
                      <a16:colId xmlns:a16="http://schemas.microsoft.com/office/drawing/2014/main" val="4248020803"/>
                    </a:ext>
                  </a:extLst>
                </a:gridCol>
                <a:gridCol w="1927649">
                  <a:extLst>
                    <a:ext uri="{9D8B030D-6E8A-4147-A177-3AD203B41FA5}">
                      <a16:colId xmlns:a16="http://schemas.microsoft.com/office/drawing/2014/main" val="23094689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31840759"/>
                    </a:ext>
                  </a:extLst>
                </a:gridCol>
              </a:tblGrid>
              <a:tr h="325415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Arial"/>
                        </a:rPr>
                        <a:t>Âge / Période</a:t>
                      </a:r>
                    </a:p>
                  </a:txBody>
                  <a:tcPr marL="31531" marR="31531" marT="15766" marB="15766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 err="1">
                          <a:latin typeface="Arial"/>
                        </a:rPr>
                        <a:t>Objectifs</a:t>
                      </a:r>
                      <a:r>
                        <a:rPr lang="en-US" sz="1200" b="1" dirty="0">
                          <a:latin typeface="Arial"/>
                        </a:rPr>
                        <a:t> </a:t>
                      </a:r>
                      <a:endParaRPr lang="en-US" b="1" dirty="0"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en-US" sz="1200" b="1" dirty="0">
                          <a:latin typeface="Arial"/>
                        </a:rPr>
                        <a:t>(</a:t>
                      </a:r>
                      <a:r>
                        <a:rPr lang="en-US" sz="1200" b="1" dirty="0" err="1">
                          <a:latin typeface="Arial"/>
                        </a:rPr>
                        <a:t>généraux</a:t>
                      </a:r>
                      <a:r>
                        <a:rPr lang="en-US" sz="1200" b="1" dirty="0">
                          <a:latin typeface="Arial"/>
                        </a:rPr>
                        <a:t> et </a:t>
                      </a:r>
                      <a:r>
                        <a:rPr lang="en-US" sz="1200" b="1" dirty="0" err="1">
                          <a:latin typeface="Arial"/>
                        </a:rPr>
                        <a:t>cliniques</a:t>
                      </a:r>
                      <a:r>
                        <a:rPr lang="en-US" sz="1200" b="1" dirty="0">
                          <a:latin typeface="Arial"/>
                        </a:rPr>
                        <a:t>)</a:t>
                      </a:r>
                      <a:endParaRPr lang="en-US" b="1" dirty="0">
                        <a:latin typeface="Arial"/>
                      </a:endParaRPr>
                    </a:p>
                  </a:txBody>
                  <a:tcPr marL="31531" marR="31531" marT="15766" marB="15766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Arial"/>
                        </a:rPr>
                        <a:t>Investigations &amp; Soins</a:t>
                      </a:r>
                    </a:p>
                  </a:txBody>
                  <a:tcPr marL="31531" marR="31531" marT="15766" marB="15766"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Arial"/>
                        </a:rPr>
                        <a:t>Suivi multidisciplinaire</a:t>
                      </a:r>
                      <a:endParaRPr lang="en-US" sz="1200" b="1">
                        <a:latin typeface="Arial"/>
                      </a:endParaRPr>
                    </a:p>
                  </a:txBody>
                  <a:tcPr marL="31531" marR="31531" marT="15766" marB="15766" anchor="ctr"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latin typeface="Arial"/>
                        </a:rPr>
                        <a:t>Voie de Soins Dédiée</a:t>
                      </a:r>
                    </a:p>
                  </a:txBody>
                  <a:tcPr marL="31531" marR="31531" marT="15766" marB="15766" anchor="ctr"/>
                </a:tc>
                <a:extLst>
                  <a:ext uri="{0D108BD9-81ED-4DB2-BD59-A6C34878D82A}">
                    <a16:rowId xmlns:a16="http://schemas.microsoft.com/office/drawing/2014/main" val="3394033486"/>
                  </a:ext>
                </a:extLst>
              </a:tr>
              <a:tr h="782594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"/>
                        </a:rPr>
                        <a:t>Période néonatale (0–1 mois)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dirty="0" err="1">
                          <a:solidFill>
                            <a:srgbClr val="002060"/>
                          </a:solidFill>
                          <a:latin typeface="Arial"/>
                        </a:rPr>
                        <a:t>Priorité</a:t>
                      </a:r>
                      <a:r>
                        <a:rPr lang="en-US" sz="900" dirty="0">
                          <a:solidFill>
                            <a:srgbClr val="002060"/>
                          </a:solidFill>
                          <a:latin typeface="Arial"/>
                        </a:rPr>
                        <a:t> à la santé et à </a:t>
                      </a:r>
                      <a:r>
                        <a:rPr lang="en-US" sz="900" dirty="0" err="1">
                          <a:solidFill>
                            <a:srgbClr val="002060"/>
                          </a:solidFill>
                          <a:latin typeface="Arial"/>
                        </a:rPr>
                        <a:t>l'accompagnement</a:t>
                      </a:r>
                      <a:r>
                        <a:rPr lang="en-US" sz="900" dirty="0">
                          <a:solidFill>
                            <a:srgbClr val="002060"/>
                          </a:solidFill>
                          <a:latin typeface="Arial"/>
                        </a:rPr>
                        <a:t>, pas à la "</a:t>
                      </a:r>
                      <a:r>
                        <a:rPr lang="en-US" sz="900" dirty="0" err="1">
                          <a:solidFill>
                            <a:srgbClr val="002060"/>
                          </a:solidFill>
                          <a:latin typeface="Arial"/>
                        </a:rPr>
                        <a:t>normalisation</a:t>
                      </a:r>
                      <a:r>
                        <a:rPr lang="en-US" sz="900" dirty="0">
                          <a:solidFill>
                            <a:srgbClr val="002060"/>
                          </a:solidFill>
                          <a:latin typeface="Arial"/>
                        </a:rPr>
                        <a:t>"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Diagnostic initial, urgence vitale, stabilisation médicale, information claire, soutien psychologique parental précoce, éviter les décisions irréversibles non urgentes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Examen clinique complet, bilan hormonal </a:t>
                      </a:r>
                      <a:r>
                        <a:rPr lang="fr-FR" sz="900">
                          <a:latin typeface="Arial"/>
                        </a:rPr>
                        <a:t>spécifique et génétique (avec caryotype + panel DSD), </a:t>
                      </a:r>
                      <a:r>
                        <a:rPr lang="fr-FR" sz="900" dirty="0">
                          <a:latin typeface="Arial"/>
                        </a:rPr>
                        <a:t>imagerie pelvienne, bilan syndromique (rein, cœur, squelette)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Néonatologie, pédiatrie, endocrinologie pédiatrique, génétique, radiologie, psychologie, infirmier.re spécialisé.e, assistant.e social.e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Consultation </a:t>
                      </a:r>
                      <a:r>
                        <a:rPr lang="en-US" sz="900" dirty="0" err="1">
                          <a:latin typeface="Arial"/>
                        </a:rPr>
                        <a:t>multidisciplinaire</a:t>
                      </a:r>
                      <a:r>
                        <a:rPr lang="en-US" sz="900" dirty="0">
                          <a:latin typeface="Arial"/>
                        </a:rPr>
                        <a:t> DSD, </a:t>
                      </a:r>
                      <a:r>
                        <a:rPr lang="en-US" sz="900" dirty="0" err="1">
                          <a:latin typeface="Arial"/>
                        </a:rPr>
                        <a:t>registre</a:t>
                      </a:r>
                      <a:r>
                        <a:rPr lang="en-US" sz="900" dirty="0">
                          <a:latin typeface="Arial"/>
                        </a:rPr>
                        <a:t> maladies </a:t>
                      </a:r>
                      <a:r>
                        <a:rPr lang="en-US" sz="900" dirty="0" err="1">
                          <a:latin typeface="Arial"/>
                        </a:rPr>
                        <a:t>rares</a:t>
                      </a:r>
                      <a:r>
                        <a:rPr lang="en-US" sz="900" dirty="0">
                          <a:latin typeface="Arial"/>
                        </a:rPr>
                        <a:t>, counselling parental (</a:t>
                      </a:r>
                      <a:r>
                        <a:rPr lang="en-US" sz="900" dirty="0" err="1">
                          <a:latin typeface="Arial"/>
                        </a:rPr>
                        <a:t>accompagnement</a:t>
                      </a:r>
                      <a:r>
                        <a:rPr lang="en-US" sz="900" baseline="0" dirty="0">
                          <a:latin typeface="Arial"/>
                        </a:rPr>
                        <a:t> </a:t>
                      </a:r>
                      <a:r>
                        <a:rPr lang="en-US" sz="900" baseline="0" dirty="0" err="1">
                          <a:latin typeface="Arial"/>
                        </a:rPr>
                        <a:t>psychologique</a:t>
                      </a:r>
                      <a:r>
                        <a:rPr lang="en-US" sz="900" baseline="0" dirty="0">
                          <a:latin typeface="Arial"/>
                        </a:rPr>
                        <a:t>), reporter la </a:t>
                      </a:r>
                      <a:r>
                        <a:rPr lang="en-US" sz="900" baseline="0" dirty="0" err="1">
                          <a:latin typeface="Arial"/>
                        </a:rPr>
                        <a:t>déclaration</a:t>
                      </a:r>
                      <a:r>
                        <a:rPr lang="en-US" sz="900" baseline="0" dirty="0">
                          <a:latin typeface="Arial"/>
                        </a:rPr>
                        <a:t> du </a:t>
                      </a:r>
                      <a:r>
                        <a:rPr lang="en-US" sz="900" baseline="0" dirty="0" err="1">
                          <a:latin typeface="Arial"/>
                        </a:rPr>
                        <a:t>sexe</a:t>
                      </a:r>
                      <a:r>
                        <a:rPr lang="en-US" sz="900" baseline="0" dirty="0">
                          <a:latin typeface="Arial"/>
                        </a:rPr>
                        <a:t> </a:t>
                      </a:r>
                      <a:r>
                        <a:rPr lang="en-US" sz="900" baseline="0" dirty="0" err="1">
                          <a:latin typeface="Arial"/>
                        </a:rPr>
                        <a:t>si</a:t>
                      </a:r>
                      <a:r>
                        <a:rPr lang="en-US" sz="900" baseline="0" dirty="0">
                          <a:latin typeface="Arial"/>
                        </a:rPr>
                        <a:t> </a:t>
                      </a:r>
                      <a:r>
                        <a:rPr lang="en-US" sz="900" baseline="0" dirty="0" err="1">
                          <a:latin typeface="Arial"/>
                        </a:rPr>
                        <a:t>indiqué</a:t>
                      </a:r>
                      <a:endParaRPr lang="en-US" sz="900" err="1"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552787"/>
                  </a:ext>
                </a:extLst>
              </a:tr>
              <a:tr h="871273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"/>
                        </a:rPr>
                        <a:t>Nourrisson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"/>
                        </a:rPr>
                        <a:t> (1–24 </a:t>
                      </a:r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"/>
                        </a:rPr>
                        <a:t>mois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"/>
                        </a:rPr>
                        <a:t>)</a:t>
                      </a:r>
                      <a:endParaRPr lang="en-US" sz="900" dirty="0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endParaRPr lang="en-US" sz="900" b="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i="0" u="none" strike="noStrike" baseline="0" noProof="0" dirty="0" err="1">
                          <a:solidFill>
                            <a:srgbClr val="002060"/>
                          </a:solidFill>
                          <a:latin typeface="Arial"/>
                        </a:rPr>
                        <a:t>Priorité</a:t>
                      </a:r>
                      <a:r>
                        <a:rPr lang="en-US" sz="900" b="0" i="0" u="none" strike="noStrike" baseline="0" noProof="0" dirty="0">
                          <a:solidFill>
                            <a:srgbClr val="002060"/>
                          </a:solidFill>
                          <a:latin typeface="Arial"/>
                        </a:rPr>
                        <a:t> à la santé et à </a:t>
                      </a:r>
                      <a:r>
                        <a:rPr lang="en-US" sz="900" b="0" i="0" u="none" strike="noStrike" baseline="0" noProof="0" dirty="0" err="1">
                          <a:solidFill>
                            <a:srgbClr val="002060"/>
                          </a:solidFill>
                          <a:latin typeface="Arial"/>
                        </a:rPr>
                        <a:t>l'accompagnement</a:t>
                      </a:r>
                      <a:r>
                        <a:rPr lang="en-US" sz="900" b="0" i="0" u="none" strike="noStrike" baseline="0" noProof="0" dirty="0">
                          <a:solidFill>
                            <a:srgbClr val="002060"/>
                          </a:solidFill>
                          <a:latin typeface="Arial"/>
                        </a:rPr>
                        <a:t>, pas à la "</a:t>
                      </a:r>
                      <a:r>
                        <a:rPr lang="en-US" sz="900" b="0" i="0" u="none" strike="noStrike" baseline="0" noProof="0" dirty="0" err="1">
                          <a:solidFill>
                            <a:srgbClr val="002060"/>
                          </a:solidFill>
                          <a:latin typeface="Arial"/>
                        </a:rPr>
                        <a:t>normalisation</a:t>
                      </a:r>
                      <a:r>
                        <a:rPr lang="en-US" sz="900" b="0" i="0" u="none" strike="noStrike" baseline="0" noProof="0" dirty="0">
                          <a:solidFill>
                            <a:srgbClr val="002060"/>
                          </a:solidFill>
                          <a:latin typeface="Arial"/>
                        </a:rPr>
                        <a:t>"</a:t>
                      </a:r>
                      <a:endParaRPr lang="en-US" b="0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Croissance, minipuberté, évaluation gonadique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Investigation </a:t>
                      </a:r>
                      <a:r>
                        <a:rPr lang="en-US" sz="900" dirty="0" err="1">
                          <a:latin typeface="Arial"/>
                        </a:rPr>
                        <a:t>spécifique</a:t>
                      </a:r>
                      <a:r>
                        <a:rPr lang="en-US" sz="900" dirty="0">
                          <a:latin typeface="Arial"/>
                        </a:rPr>
                        <a:t> pour la mini-</a:t>
                      </a:r>
                      <a:r>
                        <a:rPr lang="en-US" sz="900" dirty="0" err="1">
                          <a:latin typeface="Arial"/>
                        </a:rPr>
                        <a:t>puberté</a:t>
                      </a:r>
                      <a:r>
                        <a:rPr lang="en-US" sz="900" dirty="0">
                          <a:latin typeface="Arial"/>
                        </a:rPr>
                        <a:t>, dosages </a:t>
                      </a:r>
                      <a:r>
                        <a:rPr lang="en-US" sz="900" dirty="0" err="1">
                          <a:latin typeface="Arial"/>
                        </a:rPr>
                        <a:t>gonadotropines</a:t>
                      </a:r>
                      <a:r>
                        <a:rPr lang="en-US" sz="900" dirty="0">
                          <a:latin typeface="Arial"/>
                        </a:rPr>
                        <a:t>/</a:t>
                      </a:r>
                      <a:r>
                        <a:rPr lang="en-US" sz="900" dirty="0" err="1">
                          <a:latin typeface="Arial"/>
                        </a:rPr>
                        <a:t>stéroïdes</a:t>
                      </a:r>
                      <a:r>
                        <a:rPr lang="en-US" sz="900" dirty="0">
                          <a:latin typeface="Arial"/>
                        </a:rPr>
                        <a:t>, AMH, </a:t>
                      </a:r>
                      <a:r>
                        <a:rPr lang="en-US" sz="900" dirty="0" err="1">
                          <a:latin typeface="Arial"/>
                        </a:rPr>
                        <a:t>inhibine</a:t>
                      </a:r>
                      <a:r>
                        <a:rPr lang="en-US" sz="900" dirty="0">
                          <a:latin typeface="Arial"/>
                        </a:rPr>
                        <a:t> B, </a:t>
                      </a:r>
                      <a:r>
                        <a:rPr lang="en-US" sz="900" dirty="0" err="1">
                          <a:latin typeface="Arial"/>
                        </a:rPr>
                        <a:t>suivi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croissance</a:t>
                      </a:r>
                      <a:r>
                        <a:rPr lang="en-US" sz="900" dirty="0">
                          <a:latin typeface="Arial"/>
                        </a:rPr>
                        <a:t> et </a:t>
                      </a:r>
                      <a:r>
                        <a:rPr lang="en-US" sz="900" dirty="0" err="1">
                          <a:latin typeface="Arial"/>
                        </a:rPr>
                        <a:t>développement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>
                          <a:latin typeface="Arial"/>
                        </a:rPr>
                        <a:t>Endocrinologie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pédiatrique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pédiatrie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psychologue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assistant.e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social.e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Accompagnement</a:t>
                      </a:r>
                      <a:r>
                        <a:rPr lang="fr-FR" sz="900" baseline="0" dirty="0">
                          <a:latin typeface="Arial"/>
                        </a:rPr>
                        <a:t> psychologique</a:t>
                      </a:r>
                      <a:r>
                        <a:rPr lang="fr-FR" sz="900" dirty="0">
                          <a:latin typeface="Arial"/>
                        </a:rPr>
                        <a:t>, suivi longitudinal DSD</a:t>
                      </a:r>
                    </a:p>
                  </a:txBody>
                  <a:tcPr marL="31531" marR="31531" marT="15766" marB="15766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170051"/>
                  </a:ext>
                </a:extLst>
              </a:tr>
              <a:tr h="734809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"/>
                        </a:rPr>
                        <a:t>Petite enfance (2–6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dirty="0" err="1">
                          <a:solidFill>
                            <a:srgbClr val="002060"/>
                          </a:solidFill>
                          <a:latin typeface="Arial"/>
                        </a:rPr>
                        <a:t>Construire</a:t>
                      </a:r>
                      <a:r>
                        <a:rPr lang="en-US" sz="900" b="0" dirty="0">
                          <a:solidFill>
                            <a:srgbClr val="002060"/>
                          </a:solidFill>
                          <a:latin typeface="Arial"/>
                        </a:rPr>
                        <a:t> un </a:t>
                      </a:r>
                      <a:r>
                        <a:rPr lang="en-US" sz="900" b="0" dirty="0" err="1">
                          <a:solidFill>
                            <a:srgbClr val="002060"/>
                          </a:solidFill>
                          <a:latin typeface="Arial"/>
                        </a:rPr>
                        <a:t>climat</a:t>
                      </a:r>
                      <a:r>
                        <a:rPr lang="en-US" sz="900" b="0" dirty="0">
                          <a:solidFill>
                            <a:srgbClr val="002060"/>
                          </a:solidFill>
                          <a:latin typeface="Arial"/>
                        </a:rPr>
                        <a:t> de </a:t>
                      </a:r>
                      <a:r>
                        <a:rPr lang="en-US" sz="900" b="0" dirty="0" err="1">
                          <a:solidFill>
                            <a:srgbClr val="002060"/>
                          </a:solidFill>
                          <a:latin typeface="Arial"/>
                        </a:rPr>
                        <a:t>confiance</a:t>
                      </a:r>
                      <a:r>
                        <a:rPr lang="en-US" sz="900" b="0" dirty="0">
                          <a:solidFill>
                            <a:srgbClr val="002060"/>
                          </a:solidFill>
                          <a:latin typeface="Arial"/>
                        </a:rPr>
                        <a:t> et de </a:t>
                      </a:r>
                      <a:r>
                        <a:rPr lang="en-US" sz="900" b="0" dirty="0" err="1">
                          <a:solidFill>
                            <a:srgbClr val="002060"/>
                          </a:solidFill>
                          <a:latin typeface="Arial"/>
                        </a:rPr>
                        <a:t>sécurité</a:t>
                      </a:r>
                      <a:endParaRPr lang="en-US" sz="900" b="0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Développement </a:t>
                      </a:r>
                      <a:r>
                        <a:rPr lang="en-US" sz="900" dirty="0" err="1">
                          <a:latin typeface="Arial"/>
                        </a:rPr>
                        <a:t>somatique</a:t>
                      </a:r>
                      <a:r>
                        <a:rPr lang="en-US" sz="900" dirty="0">
                          <a:latin typeface="Arial"/>
                        </a:rPr>
                        <a:t> et psychosocial, </a:t>
                      </a:r>
                      <a:r>
                        <a:rPr lang="en-US" sz="900" dirty="0" err="1">
                          <a:latin typeface="Arial"/>
                        </a:rPr>
                        <a:t>suivi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médical</a:t>
                      </a:r>
                      <a:r>
                        <a:rPr lang="en-US" sz="900" dirty="0">
                          <a:latin typeface="Arial"/>
                        </a:rPr>
                        <a:t>, information progressive, coordination des </a:t>
                      </a:r>
                      <a:r>
                        <a:rPr lang="en-US" sz="900" dirty="0" err="1">
                          <a:latin typeface="Arial"/>
                        </a:rPr>
                        <a:t>soins</a:t>
                      </a:r>
                    </a:p>
                  </a:txBody>
                  <a:tcPr marL="31531" marR="31531" marT="15766" marB="15766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>
                          <a:latin typeface="Arial"/>
                        </a:rPr>
                        <a:t>Suivi croissance, développement, hormones, anomalies associées, réévaluation anatomique et réévaluation régulière du </a:t>
                      </a:r>
                      <a:r>
                        <a:rPr lang="fr-FR" sz="900" err="1">
                          <a:latin typeface="Arial"/>
                        </a:rPr>
                        <a:t>pla</a:t>
                      </a:r>
                      <a:r>
                        <a:rPr lang="fr-FR" sz="900" dirty="0">
                          <a:latin typeface="Arial"/>
                        </a:rPr>
                        <a:t>n de soins, explications adaptées à l'âge</a:t>
                      </a:r>
                    </a:p>
                  </a:txBody>
                  <a:tcPr marL="31531" marR="31531" marT="15766" marB="15766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Equipe </a:t>
                      </a:r>
                      <a:r>
                        <a:rPr lang="fr-FR" sz="900">
                          <a:latin typeface="Arial"/>
                        </a:rPr>
                        <a:t>multidisciplinaire</a:t>
                      </a:r>
                      <a:r>
                        <a:rPr lang="fr-FR" sz="900" dirty="0">
                          <a:latin typeface="Arial"/>
                        </a:rPr>
                        <a:t> DSD (pédiatrie, génétique, psy, équipe soignante)</a:t>
                      </a:r>
                    </a:p>
                  </a:txBody>
                  <a:tcPr marL="31531" marR="31531" marT="15766" marB="15766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Education progressive sur le corps et la diversité, observation du développement </a:t>
                      </a:r>
                      <a:r>
                        <a:rPr lang="fr-FR" sz="900">
                          <a:latin typeface="Arial"/>
                        </a:rPr>
                        <a:t>psychologique</a:t>
                      </a:r>
                      <a:endParaRPr lang="fr-FR" sz="900" dirty="0"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157701"/>
                  </a:ext>
                </a:extLst>
              </a:tr>
              <a:tr h="598345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/>
                        </a:rPr>
                        <a:t>Enfance (6–10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L'enfant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devient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progressivement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acteur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de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sa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santé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Information </a:t>
                      </a:r>
                      <a:r>
                        <a:rPr lang="en-US" sz="900" dirty="0" err="1">
                          <a:latin typeface="Arial"/>
                        </a:rPr>
                        <a:t>adaptée</a:t>
                      </a:r>
                      <a:r>
                        <a:rPr lang="en-US" sz="900" dirty="0">
                          <a:latin typeface="Arial"/>
                        </a:rPr>
                        <a:t> à </a:t>
                      </a:r>
                      <a:r>
                        <a:rPr lang="en-US" sz="900" dirty="0" err="1">
                          <a:latin typeface="Arial"/>
                        </a:rPr>
                        <a:t>l’enfant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préparation</a:t>
                      </a:r>
                      <a:r>
                        <a:rPr lang="en-US" sz="900" dirty="0">
                          <a:latin typeface="Arial"/>
                        </a:rPr>
                        <a:t> à la </a:t>
                      </a:r>
                      <a:r>
                        <a:rPr lang="en-US" sz="900" dirty="0" err="1">
                          <a:latin typeface="Arial"/>
                        </a:rPr>
                        <a:t>puberté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autonomie</a:t>
                      </a:r>
                      <a:r>
                        <a:rPr lang="en-US" sz="900" dirty="0">
                          <a:latin typeface="Arial"/>
                        </a:rPr>
                        <a:t> progressive, </a:t>
                      </a:r>
                      <a:r>
                        <a:rPr lang="en-US" sz="900" dirty="0" err="1">
                          <a:latin typeface="Arial"/>
                        </a:rPr>
                        <a:t>soutien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scolaire</a:t>
                      </a:r>
                      <a:r>
                        <a:rPr lang="en-US" sz="900" dirty="0">
                          <a:latin typeface="Arial"/>
                        </a:rPr>
                        <a:t>/social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>
                          <a:latin typeface="Arial"/>
                        </a:rPr>
                        <a:t>Examen physique respectant l'intimité, éducation santé sexuelle adaptée, anticipation des enjeux pubertaires, attention à la </a:t>
                      </a:r>
                      <a:r>
                        <a:rPr lang="fr-FR" sz="900" err="1">
                          <a:latin typeface="Arial"/>
                        </a:rPr>
                        <a:t>stigmatisatio</a:t>
                      </a:r>
                      <a:r>
                        <a:rPr lang="fr-FR" sz="900" dirty="0">
                          <a:latin typeface="Arial"/>
                        </a:rPr>
                        <a:t>n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>
                          <a:latin typeface="Arial"/>
                        </a:rPr>
                        <a:t>Psychologie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endocrinologie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pédiatrie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assistant.e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social.e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Programme d’éducation thérapeutique DSD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563987"/>
                  </a:ext>
                </a:extLst>
              </a:tr>
              <a:tr h="734809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/>
                        </a:rPr>
                        <a:t>Pré-puberté (10–12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i="0" u="none" strike="noStrike" noProof="0" dirty="0">
                          <a:solidFill>
                            <a:srgbClr val="0070C0"/>
                          </a:solidFill>
                          <a:latin typeface="Arial"/>
                        </a:rPr>
                        <a:t>L'enfant devient progressivement acteur de sa santé</a:t>
                      </a:r>
                      <a:endParaRPr lang="en-US" b="0" dirty="0">
                        <a:solidFill>
                          <a:srgbClr val="0070C0"/>
                        </a:solidFill>
                      </a:endParaRP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Anticipation </a:t>
                      </a:r>
                      <a:r>
                        <a:rPr lang="en-US" sz="900" dirty="0" err="1">
                          <a:latin typeface="Arial"/>
                        </a:rPr>
                        <a:t>puberté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soutien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psychologique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réévaluation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diagnostique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autonomie</a:t>
                      </a:r>
                      <a:r>
                        <a:rPr lang="en-US" sz="900" dirty="0">
                          <a:latin typeface="Arial"/>
                        </a:rPr>
                        <a:t> progressive, implication du patient dans toute </a:t>
                      </a:r>
                      <a:r>
                        <a:rPr lang="en-US" sz="900" dirty="0" err="1">
                          <a:latin typeface="Arial"/>
                        </a:rPr>
                        <a:t>décision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Bilan hormonal, décision induction </a:t>
                      </a:r>
                      <a:r>
                        <a:rPr lang="fr-FR" sz="900">
                          <a:latin typeface="Arial"/>
                        </a:rPr>
                        <a:t>pubertaire, implication de l'enfant dans les soins, surveillance gonadique, ajustement du suivi si nécessaire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Endocrino pédiatrique, gynéco/urologie pédiatrique, psychologue</a:t>
                      </a: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>
                          <a:latin typeface="Arial"/>
                        </a:rPr>
                        <a:t>Réunion multidisciplinaire avec patient et parents</a:t>
                      </a:r>
                      <a:endParaRPr lang="fr-FR" sz="900" dirty="0"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90965"/>
                  </a:ext>
                </a:extLst>
              </a:tr>
              <a:tr h="871273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/>
                        </a:rPr>
                        <a:t>Puberté (12–18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Respect de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l'autonomie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et du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rythme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de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l'adolescent</a:t>
                      </a: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Induction/monitoring </a:t>
                      </a:r>
                      <a:r>
                        <a:rPr lang="en-US" sz="900" dirty="0" err="1">
                          <a:latin typeface="Arial"/>
                        </a:rPr>
                        <a:t>pubertaire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identité</a:t>
                      </a:r>
                      <a:r>
                        <a:rPr lang="en-US" sz="900" dirty="0">
                          <a:latin typeface="Arial"/>
                        </a:rPr>
                        <a:t> et bien-</a:t>
                      </a:r>
                      <a:r>
                        <a:rPr lang="en-US" sz="900" dirty="0" err="1">
                          <a:latin typeface="Arial"/>
                        </a:rPr>
                        <a:t>être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décisions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médicales</a:t>
                      </a:r>
                      <a:r>
                        <a:rPr lang="en-US" sz="900" dirty="0">
                          <a:latin typeface="Arial"/>
                        </a:rPr>
                        <a:t>, santé </a:t>
                      </a:r>
                      <a:r>
                        <a:rPr lang="en-US" sz="900" dirty="0" err="1">
                          <a:latin typeface="Arial"/>
                        </a:rPr>
                        <a:t>sexuelle</a:t>
                      </a:r>
                      <a:r>
                        <a:rPr lang="en-US" sz="900" dirty="0">
                          <a:latin typeface="Arial"/>
                        </a:rPr>
                        <a:t>, information sur la </a:t>
                      </a:r>
                      <a:r>
                        <a:rPr lang="en-US" sz="900" dirty="0" err="1">
                          <a:latin typeface="Arial"/>
                        </a:rPr>
                        <a:t>fertilité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décision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médicale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partagée</a:t>
                      </a:r>
                      <a:r>
                        <a:rPr lang="en-US" sz="900" dirty="0">
                          <a:latin typeface="Arial"/>
                        </a:rPr>
                        <a:t> avec </a:t>
                      </a:r>
                      <a:r>
                        <a:rPr lang="en-US" sz="900" dirty="0" err="1">
                          <a:latin typeface="Arial"/>
                        </a:rPr>
                        <a:t>l'adolescent</a:t>
                      </a:r>
                      <a:endParaRPr lang="en-US" sz="900" dirty="0"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>
                          <a:latin typeface="Arial"/>
                        </a:rPr>
                        <a:t>Traitements hormonaux si indiqués, Hormones sexuelles progressives, surveillance tumorale gonadique, </a:t>
                      </a:r>
                      <a:r>
                        <a:rPr lang="fr-FR" sz="900" b="0" i="0" u="none" strike="noStrike" noProof="0">
                          <a:solidFill>
                            <a:srgbClr val="000000"/>
                          </a:solidFill>
                          <a:latin typeface="Arial"/>
                        </a:rPr>
                        <a:t>chirurgie si indiquée,</a:t>
                      </a:r>
                      <a:r>
                        <a:rPr lang="fr-FR" sz="900">
                          <a:latin typeface="Arial"/>
                        </a:rPr>
                        <a:t> soutien psychologique renforcé, </a:t>
                      </a:r>
                      <a:r>
                        <a:rPr lang="fr-FR" sz="900" dirty="0">
                          <a:latin typeface="Arial"/>
                        </a:rPr>
                        <a:t>décision partagée et consentement éclairé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Endocrino, chirurgie, psy/pédopsy, gynéco/urologie, clinique de la fertilité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>
                          <a:latin typeface="Arial"/>
                        </a:rPr>
                        <a:t>Programme</a:t>
                      </a:r>
                      <a:r>
                        <a:rPr lang="en-US" sz="900" dirty="0">
                          <a:latin typeface="Arial"/>
                        </a:rPr>
                        <a:t> transition adolescent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462059"/>
                  </a:ext>
                </a:extLst>
              </a:tr>
              <a:tr h="734809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/>
                        </a:rPr>
                        <a:t>Transition (16–21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solidFill>
                          <a:srgbClr val="0070C0"/>
                        </a:solidFill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La transition est un processus, pas un événement 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Passage aux </a:t>
                      </a:r>
                      <a:r>
                        <a:rPr lang="en-US" sz="900" dirty="0" err="1">
                          <a:latin typeface="Arial"/>
                        </a:rPr>
                        <a:t>soins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adultes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continuité</a:t>
                      </a:r>
                      <a:r>
                        <a:rPr lang="en-US" sz="900" dirty="0">
                          <a:latin typeface="Arial"/>
                        </a:rPr>
                        <a:t> des </a:t>
                      </a:r>
                      <a:r>
                        <a:rPr lang="en-US" sz="900" dirty="0" err="1">
                          <a:latin typeface="Arial"/>
                        </a:rPr>
                        <a:t>soins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autonomie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complète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qualité</a:t>
                      </a:r>
                      <a:r>
                        <a:rPr lang="en-US" sz="900" dirty="0">
                          <a:latin typeface="Arial"/>
                        </a:rPr>
                        <a:t> de vie, </a:t>
                      </a:r>
                      <a:r>
                        <a:rPr lang="en-US" sz="900" dirty="0" err="1">
                          <a:latin typeface="Arial"/>
                        </a:rPr>
                        <a:t>suivi</a:t>
                      </a:r>
                      <a:r>
                        <a:rPr lang="en-US" sz="900" dirty="0">
                          <a:latin typeface="Arial"/>
                        </a:rPr>
                        <a:t> à long </a:t>
                      </a:r>
                      <a:r>
                        <a:rPr lang="en-US" sz="900" dirty="0" err="1">
                          <a:latin typeface="Arial"/>
                        </a:rPr>
                        <a:t>terme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Consultation conjointe pédiatrie–adulte, gestion indépendante de la santé, </a:t>
                      </a:r>
                      <a:r>
                        <a:rPr lang="fr-FR" sz="900" dirty="0" err="1">
                          <a:latin typeface="Arial"/>
                        </a:rPr>
                        <a:t>counselling</a:t>
                      </a:r>
                      <a:r>
                        <a:rPr lang="fr-FR" sz="900" dirty="0">
                          <a:latin typeface="Arial"/>
                        </a:rPr>
                        <a:t> fertilité, évaluation psychosociale continue, surveillance hormonale, osseuse, sexuelle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 err="1">
                          <a:latin typeface="Arial"/>
                        </a:rPr>
                        <a:t>Médécine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ado+adultes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Endocrino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adulte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gynéco</a:t>
                      </a:r>
                      <a:r>
                        <a:rPr lang="en-US" sz="900" dirty="0">
                          <a:latin typeface="Arial"/>
                        </a:rPr>
                        <a:t>/</a:t>
                      </a:r>
                      <a:r>
                        <a:rPr lang="en-US" sz="900" dirty="0" err="1">
                          <a:latin typeface="Arial"/>
                        </a:rPr>
                        <a:t>urologie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adulte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fertilité</a:t>
                      </a:r>
                      <a:r>
                        <a:rPr lang="en-US" sz="900" dirty="0">
                          <a:latin typeface="Arial"/>
                        </a:rPr>
                        <a:t>, </a:t>
                      </a:r>
                      <a:r>
                        <a:rPr lang="en-US" sz="900" dirty="0" err="1">
                          <a:latin typeface="Arial"/>
                        </a:rPr>
                        <a:t>psychologue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Check-list transition DSD </a:t>
                      </a:r>
                      <a:r>
                        <a:rPr lang="en-US" sz="900" dirty="0" err="1">
                          <a:latin typeface="Arial"/>
                        </a:rPr>
                        <a:t>spécifique</a:t>
                      </a:r>
                      <a:r>
                        <a:rPr lang="en-US" sz="900" dirty="0">
                          <a:latin typeface="Arial"/>
                        </a:rPr>
                        <a:t>, plan de transition </a:t>
                      </a:r>
                      <a:r>
                        <a:rPr lang="en-US" sz="900" dirty="0" err="1">
                          <a:latin typeface="Arial"/>
                        </a:rPr>
                        <a:t>structuré</a:t>
                      </a:r>
                    </a:p>
                  </a:txBody>
                  <a:tcPr marL="31531" marR="31531" marT="15766" marB="15766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017989"/>
                  </a:ext>
                </a:extLst>
              </a:tr>
              <a:tr h="734809">
                <a:tc>
                  <a:txBody>
                    <a:bodyPr/>
                    <a:lstStyle/>
                    <a:p>
                      <a:pPr algn="l"/>
                      <a:r>
                        <a:rPr lang="en-US" sz="900" b="1" dirty="0">
                          <a:latin typeface="Arial"/>
                        </a:rPr>
                        <a:t>Âge adulte (&gt;18 ans)</a:t>
                      </a:r>
                    </a:p>
                    <a:p>
                      <a:pPr lvl="0" algn="l">
                        <a:buNone/>
                      </a:pPr>
                      <a:endParaRPr lang="en-US" sz="900" b="1" dirty="0">
                        <a:latin typeface="Arial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900" b="0" dirty="0">
                          <a:solidFill>
                            <a:srgbClr val="0070C0"/>
                          </a:solidFill>
                          <a:latin typeface="Arial"/>
                        </a:rPr>
                        <a:t>La transition est un processus, pas un </a:t>
                      </a:r>
                      <a:r>
                        <a:rPr lang="en-US" sz="900" b="0" dirty="0" err="1">
                          <a:solidFill>
                            <a:srgbClr val="0070C0"/>
                          </a:solidFill>
                          <a:latin typeface="Arial"/>
                        </a:rPr>
                        <a:t>événement</a:t>
                      </a:r>
                      <a:endParaRPr lang="en-US" sz="900" b="0" dirty="0">
                        <a:solidFill>
                          <a:srgbClr val="0070C0"/>
                        </a:solidFill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Santé reproductive, métabolique, psychosexuelle</a:t>
                      </a:r>
                    </a:p>
                  </a:txBody>
                  <a:tcPr marL="31531" marR="31531" marT="15766" marB="157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900" b="0" i="0" u="none" strike="noStrike" baseline="0" noProof="0" dirty="0">
                          <a:solidFill>
                            <a:srgbClr val="000000"/>
                          </a:solidFill>
                          <a:latin typeface="Arial"/>
                        </a:rPr>
                        <a:t>Traitement hormonal substitutif (THS)</a:t>
                      </a:r>
                      <a:r>
                        <a:rPr lang="fr-FR" sz="900" dirty="0">
                          <a:latin typeface="Arial"/>
                        </a:rPr>
                        <a:t>, densité osseuse, évaluation santé cardiovasculaire, sexualité, fertilité (ART : </a:t>
                      </a:r>
                      <a:r>
                        <a:rPr lang="fr-FR" sz="900" dirty="0" err="1">
                          <a:latin typeface="Arial"/>
                        </a:rPr>
                        <a:t>Assisted</a:t>
                      </a:r>
                      <a:r>
                        <a:rPr lang="fr-FR" sz="900" dirty="0">
                          <a:latin typeface="Arial"/>
                        </a:rPr>
                        <a:t> Reproductive </a:t>
                      </a:r>
                      <a:r>
                        <a:rPr lang="fr-FR" sz="900" dirty="0" err="1">
                          <a:latin typeface="Arial"/>
                        </a:rPr>
                        <a:t>Technology</a:t>
                      </a:r>
                      <a:r>
                        <a:rPr lang="fr-FR" sz="900" dirty="0">
                          <a:latin typeface="Arial"/>
                        </a:rPr>
                        <a:t>), oncologie gonadique</a:t>
                      </a:r>
                    </a:p>
                  </a:txBody>
                  <a:tcPr marL="31531" marR="31531" marT="15766" marB="157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>
                          <a:latin typeface="Arial"/>
                        </a:rPr>
                        <a:t>Equipe </a:t>
                      </a:r>
                      <a:r>
                        <a:rPr lang="en-US" sz="900" dirty="0" err="1">
                          <a:latin typeface="Arial"/>
                        </a:rPr>
                        <a:t>multidisciplinaire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adulte</a:t>
                      </a:r>
                      <a:r>
                        <a:rPr lang="en-US" sz="900" dirty="0">
                          <a:latin typeface="Arial"/>
                        </a:rPr>
                        <a:t> </a:t>
                      </a:r>
                      <a:r>
                        <a:rPr lang="en-US" sz="900" dirty="0" err="1">
                          <a:latin typeface="Arial"/>
                        </a:rPr>
                        <a:t>spécialisée</a:t>
                      </a:r>
                    </a:p>
                  </a:txBody>
                  <a:tcPr marL="31531" marR="31531" marT="15766" marB="157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900" dirty="0">
                          <a:latin typeface="Arial"/>
                        </a:rPr>
                        <a:t>Programme de suivi à vie, registre outcomes</a:t>
                      </a:r>
                      <a:endParaRPr lang="fr-FR" sz="900">
                        <a:latin typeface="Arial"/>
                      </a:endParaRPr>
                    </a:p>
                  </a:txBody>
                  <a:tcPr marL="31531" marR="31531" marT="15766" marB="157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11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7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88BF3-F069-1B90-8C61-9DF22B4C1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D1CAA-9150-55EE-071F-397696721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Video explicative sur </a:t>
            </a:r>
            <a:r>
              <a:rPr lang="en-US" dirty="0" err="1">
                <a:ea typeface="+mn-lt"/>
                <a:cs typeface="+mn-lt"/>
              </a:rPr>
              <a:t>l'annonce</a:t>
            </a:r>
            <a:r>
              <a:rPr lang="en-US" dirty="0">
                <a:ea typeface="+mn-lt"/>
                <a:cs typeface="+mn-lt"/>
              </a:rPr>
              <a:t> du diagnostic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période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néonatale</a:t>
            </a:r>
            <a:r>
              <a:rPr lang="en-US" dirty="0">
                <a:ea typeface="+mn-lt"/>
                <a:cs typeface="+mn-lt"/>
              </a:rPr>
              <a:t>: </a:t>
            </a:r>
          </a:p>
          <a:p>
            <a:r>
              <a:rPr lang="en-US" dirty="0">
                <a:ea typeface="+mn-lt"/>
                <a:cs typeface="+mn-lt"/>
                <a:hlinkClick r:id="rId2"/>
              </a:rPr>
              <a:t>Differences of sex development - Atawhai </a:t>
            </a:r>
            <a:r>
              <a:rPr lang="en-US" dirty="0" err="1">
                <a:ea typeface="+mn-lt"/>
                <a:cs typeface="+mn-lt"/>
                <a:hlinkClick r:id="rId2"/>
              </a:rPr>
              <a:t>Taihemahema</a:t>
            </a:r>
            <a:endParaRPr lang="en-US" err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4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401E42F6B7740971792FCBC4E2F9E" ma:contentTypeVersion="3" ma:contentTypeDescription="Create a new document." ma:contentTypeScope="" ma:versionID="1f632703b13ae814716f8d91444b6d91">
  <xsd:schema xmlns:xsd="http://www.w3.org/2001/XMLSchema" xmlns:xs="http://www.w3.org/2001/XMLSchema" xmlns:p="http://schemas.microsoft.com/office/2006/metadata/properties" xmlns:ns2="23706c33-2c19-4bb6-aa1d-f49300c8fcfd" targetNamespace="http://schemas.microsoft.com/office/2006/metadata/properties" ma:root="true" ma:fieldsID="3c6292a5bb5178037f44e0eb96610571" ns2:_="">
    <xsd:import namespace="23706c33-2c19-4bb6-aa1d-f49300c8f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06c33-2c19-4bb6-aa1d-f49300c8fc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4CAF9-2266-44F9-8019-99F7291A12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7EB23E-B0D5-46D6-97E5-F58751D88888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21f9883f-c12b-4b56-ab51-130b909ed40b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AF570F6-EB75-4817-8F19-239CABFB4160}"/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574</Words>
  <Application>Microsoft Office PowerPoint</Application>
  <PresentationFormat>Widescreen</PresentationFormat>
  <Paragraphs>114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Trajet de Soins DSD - VDS HUDERF_HUB</vt:lpstr>
      <vt:lpstr>PowerPoint Presentation</vt:lpstr>
      <vt:lpstr>PowerPoint Presentation</vt:lpstr>
    </vt:vector>
  </TitlesOfParts>
  <Company>Chu-Brugmann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 de Soins CAH HUB</dc:title>
  <dc:creator>BRACHET, Cécile (Huderf)</dc:creator>
  <cp:lastModifiedBy>VICINANZA, Alfredo</cp:lastModifiedBy>
  <cp:revision>255</cp:revision>
  <dcterms:created xsi:type="dcterms:W3CDTF">2026-01-12T14:08:07Z</dcterms:created>
  <dcterms:modified xsi:type="dcterms:W3CDTF">2026-02-23T09:29:15Z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0x010100BF6401E42F6B7740971792FCBC4E2F9E</vt:lpwstr>
  </property>
  <property fmtid="{D5CDD505-2E9C-101B-9397-08002B2CF9AE}" pid="3" name="xd_ProgID">
    <vt:lpwstr/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