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6B5996-221D-5B07-DC8E-FA263E459932}" v="5" dt="2026-03-03T12:30:17.6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163D68-A99E-4B0B-96F7-F4C15A96336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D4625ECC-F458-4ABB-9067-2DAEFB98028B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100" dirty="0">
              <a:solidFill>
                <a:schemeClr val="tx1"/>
              </a:solidFill>
            </a:rPr>
            <a:t>0-1 </a:t>
          </a:r>
          <a:r>
            <a:rPr lang="nl-NL" sz="1100" dirty="0" err="1">
              <a:solidFill>
                <a:schemeClr val="tx1"/>
              </a:solidFill>
            </a:rPr>
            <a:t>an</a:t>
          </a:r>
          <a:endParaRPr lang="nl-NL" sz="1100" dirty="0">
            <a:solidFill>
              <a:schemeClr val="tx1"/>
            </a:solidFill>
          </a:endParaRPr>
        </a:p>
      </dgm:t>
    </dgm:pt>
    <dgm:pt modelId="{C70EA97B-7DC1-42A9-8BC9-4A73404BA70B}" type="parTrans" cxnId="{9DB1564D-8F72-423C-B26E-639CD43FDDA7}">
      <dgm:prSet/>
      <dgm:spPr/>
      <dgm:t>
        <a:bodyPr/>
        <a:lstStyle/>
        <a:p>
          <a:endParaRPr lang="nl-NL" sz="800"/>
        </a:p>
      </dgm:t>
    </dgm:pt>
    <dgm:pt modelId="{A49FAD1F-1F13-414E-B40C-F6B311DCF440}" type="sibTrans" cxnId="{9DB1564D-8F72-423C-B26E-639CD43FDDA7}">
      <dgm:prSet/>
      <dgm:spPr/>
      <dgm:t>
        <a:bodyPr/>
        <a:lstStyle/>
        <a:p>
          <a:endParaRPr lang="nl-NL" sz="800"/>
        </a:p>
      </dgm:t>
    </dgm:pt>
    <dgm:pt modelId="{7DC71623-6C19-4D3C-A68F-6FEAF3A95102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100" dirty="0">
              <a:solidFill>
                <a:schemeClr val="tx1"/>
              </a:solidFill>
            </a:rPr>
            <a:t>1-12 </a:t>
          </a:r>
          <a:r>
            <a:rPr lang="nl-NL" sz="1100" dirty="0" err="1">
              <a:solidFill>
                <a:schemeClr val="tx1"/>
              </a:solidFill>
            </a:rPr>
            <a:t>ans</a:t>
          </a:r>
          <a:endParaRPr lang="nl-NL" sz="1100" dirty="0">
            <a:solidFill>
              <a:schemeClr val="tx1"/>
            </a:solidFill>
          </a:endParaRPr>
        </a:p>
      </dgm:t>
    </dgm:pt>
    <dgm:pt modelId="{738B8D84-3A13-4AB4-92C0-535D533416BD}" type="parTrans" cxnId="{54C1EBBF-7BAB-42A8-9974-7EFE62F01165}">
      <dgm:prSet/>
      <dgm:spPr/>
      <dgm:t>
        <a:bodyPr/>
        <a:lstStyle/>
        <a:p>
          <a:endParaRPr lang="nl-NL" sz="800"/>
        </a:p>
      </dgm:t>
    </dgm:pt>
    <dgm:pt modelId="{FB667D26-1973-49FA-892F-67520FE97132}" type="sibTrans" cxnId="{54C1EBBF-7BAB-42A8-9974-7EFE62F01165}">
      <dgm:prSet/>
      <dgm:spPr/>
      <dgm:t>
        <a:bodyPr/>
        <a:lstStyle/>
        <a:p>
          <a:endParaRPr lang="nl-NL" sz="800"/>
        </a:p>
      </dgm:t>
    </dgm:pt>
    <dgm:pt modelId="{D4C3D869-B6AD-4A96-9C9C-D51CA630930F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100" dirty="0">
              <a:solidFill>
                <a:schemeClr val="tx1"/>
              </a:solidFill>
            </a:rPr>
            <a:t>12-18</a:t>
          </a:r>
          <a:r>
            <a:rPr lang="nl-NL" sz="1100" baseline="0" dirty="0">
              <a:solidFill>
                <a:schemeClr val="tx1"/>
              </a:solidFill>
            </a:rPr>
            <a:t> </a:t>
          </a:r>
          <a:r>
            <a:rPr lang="nl-NL" sz="1100" baseline="0" dirty="0" err="1">
              <a:solidFill>
                <a:schemeClr val="tx1"/>
              </a:solidFill>
            </a:rPr>
            <a:t>ans</a:t>
          </a:r>
          <a:endParaRPr lang="nl-NL" sz="1100" dirty="0">
            <a:solidFill>
              <a:schemeClr val="tx1"/>
            </a:solidFill>
          </a:endParaRPr>
        </a:p>
      </dgm:t>
    </dgm:pt>
    <dgm:pt modelId="{43C7E86E-8526-4592-A6D1-3F128E567672}" type="parTrans" cxnId="{2C94FFAF-3027-4BB5-A578-809BADB065A9}">
      <dgm:prSet/>
      <dgm:spPr/>
      <dgm:t>
        <a:bodyPr/>
        <a:lstStyle/>
        <a:p>
          <a:endParaRPr lang="nl-NL" sz="800"/>
        </a:p>
      </dgm:t>
    </dgm:pt>
    <dgm:pt modelId="{5F18F936-ED6F-46CD-AA9A-35E05FBA09E9}" type="sibTrans" cxnId="{2C94FFAF-3027-4BB5-A578-809BADB065A9}">
      <dgm:prSet/>
      <dgm:spPr/>
      <dgm:t>
        <a:bodyPr/>
        <a:lstStyle/>
        <a:p>
          <a:endParaRPr lang="nl-NL" sz="800"/>
        </a:p>
      </dgm:t>
    </dgm:pt>
    <dgm:pt modelId="{36C1C9D9-A3A2-48C0-9C1D-62B3E936C7A0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nl-NL" sz="1100" dirty="0">
              <a:solidFill>
                <a:schemeClr val="tx1"/>
              </a:solidFill>
              <a:latin typeface="Calibri Light" panose="020F0302020204030204"/>
            </a:rPr>
            <a:t>Adulte</a:t>
          </a:r>
          <a:endParaRPr lang="nl-NL" sz="1100" dirty="0">
            <a:solidFill>
              <a:schemeClr val="tx1"/>
            </a:solidFill>
          </a:endParaRPr>
        </a:p>
      </dgm:t>
    </dgm:pt>
    <dgm:pt modelId="{D735DB82-1206-4727-B03D-6D208D477ADA}" type="parTrans" cxnId="{4B905748-ACB3-4A33-94C2-29B8048DD3A2}">
      <dgm:prSet/>
      <dgm:spPr/>
      <dgm:t>
        <a:bodyPr/>
        <a:lstStyle/>
        <a:p>
          <a:endParaRPr lang="nl-NL" sz="800"/>
        </a:p>
      </dgm:t>
    </dgm:pt>
    <dgm:pt modelId="{6AC40E4F-8351-4AEF-B532-A08168769DD1}" type="sibTrans" cxnId="{4B905748-ACB3-4A33-94C2-29B8048DD3A2}">
      <dgm:prSet/>
      <dgm:spPr/>
      <dgm:t>
        <a:bodyPr/>
        <a:lstStyle/>
        <a:p>
          <a:endParaRPr lang="nl-NL" sz="800"/>
        </a:p>
      </dgm:t>
    </dgm:pt>
    <dgm:pt modelId="{9946D421-E8AD-460A-B77A-C67EBED00D35}">
      <dgm:prSet phldrT="[Text]" custT="1"/>
      <dgm:spPr>
        <a:solidFill>
          <a:schemeClr val="bg1">
            <a:lumMod val="75000"/>
          </a:schemeClr>
        </a:solidFill>
      </dgm:spPr>
      <dgm:t>
        <a:bodyPr/>
        <a:lstStyle/>
        <a:p>
          <a:pPr rtl="0"/>
          <a:r>
            <a:rPr lang="nl-NL" sz="1100" dirty="0">
              <a:solidFill>
                <a:schemeClr val="tx1"/>
              </a:solidFill>
              <a:latin typeface="Calibri Light" panose="020F0302020204030204"/>
            </a:rPr>
            <a:t>Adulte âgé</a:t>
          </a:r>
          <a:endParaRPr lang="nl-NL" sz="1100" dirty="0">
            <a:solidFill>
              <a:schemeClr val="tx1"/>
            </a:solidFill>
          </a:endParaRPr>
        </a:p>
      </dgm:t>
    </dgm:pt>
    <dgm:pt modelId="{F7DFE2EA-A202-429B-8625-A50B34132156}" type="parTrans" cxnId="{7626DAA2-9039-46BA-A5A2-F4B5563E1A83}">
      <dgm:prSet/>
      <dgm:spPr/>
      <dgm:t>
        <a:bodyPr/>
        <a:lstStyle/>
        <a:p>
          <a:endParaRPr lang="nl-NL" sz="1200"/>
        </a:p>
      </dgm:t>
    </dgm:pt>
    <dgm:pt modelId="{ED822E63-427B-46EB-87E2-231D8BD27513}" type="sibTrans" cxnId="{7626DAA2-9039-46BA-A5A2-F4B5563E1A83}">
      <dgm:prSet/>
      <dgm:spPr/>
      <dgm:t>
        <a:bodyPr/>
        <a:lstStyle/>
        <a:p>
          <a:endParaRPr lang="nl-NL" sz="1200"/>
        </a:p>
      </dgm:t>
    </dgm:pt>
    <dgm:pt modelId="{D3BF4D48-B6EB-4F77-9359-9DAA0E51BE08}" type="pres">
      <dgm:prSet presAssocID="{CB163D68-A99E-4B0B-96F7-F4C15A963365}" presName="linearFlow" presStyleCnt="0">
        <dgm:presLayoutVars>
          <dgm:dir val="rev"/>
          <dgm:resizeHandles val="exact"/>
        </dgm:presLayoutVars>
      </dgm:prSet>
      <dgm:spPr/>
    </dgm:pt>
    <dgm:pt modelId="{3E382180-1CFD-4E10-9655-74D8F0E22DE7}" type="pres">
      <dgm:prSet presAssocID="{D4625ECC-F458-4ABB-9067-2DAEFB98028B}" presName="composite" presStyleCnt="0"/>
      <dgm:spPr/>
    </dgm:pt>
    <dgm:pt modelId="{FADA192D-1FEA-479E-8160-3FE577CC888C}" type="pres">
      <dgm:prSet presAssocID="{D4625ECC-F458-4ABB-9067-2DAEFB98028B}" presName="imgShp" presStyleLbl="fgImgPlace1" presStyleIdx="0" presStyleCnt="5" custLinFactNeighborX="7497" custLinFactNeighborY="937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by with solid fill"/>
        </a:ext>
      </dgm:extLst>
    </dgm:pt>
    <dgm:pt modelId="{E265D867-C3B0-4567-90CA-F3E27E94C9DF}" type="pres">
      <dgm:prSet presAssocID="{D4625ECC-F458-4ABB-9067-2DAEFB98028B}" presName="txShp" presStyleLbl="node1" presStyleIdx="0" presStyleCnt="5" custScaleX="64503" custScaleY="64991" custLinFactNeighborX="3597" custLinFactNeighborY="1874">
        <dgm:presLayoutVars>
          <dgm:bulletEnabled val="1"/>
        </dgm:presLayoutVars>
      </dgm:prSet>
      <dgm:spPr/>
    </dgm:pt>
    <dgm:pt modelId="{3E121997-1845-49EE-A669-B374B95F1BDB}" type="pres">
      <dgm:prSet presAssocID="{A49FAD1F-1F13-414E-B40C-F6B311DCF440}" presName="spacing" presStyleCnt="0"/>
      <dgm:spPr/>
    </dgm:pt>
    <dgm:pt modelId="{376BC9CC-7119-48C4-B3D8-478112223BD7}" type="pres">
      <dgm:prSet presAssocID="{7DC71623-6C19-4D3C-A68F-6FEAF3A95102}" presName="composite" presStyleCnt="0"/>
      <dgm:spPr/>
    </dgm:pt>
    <dgm:pt modelId="{254C752C-8A07-47B4-BA4A-41528941F064}" type="pres">
      <dgm:prSet presAssocID="{7DC71623-6C19-4D3C-A68F-6FEAF3A95102}" presName="imgShp" presStyleLbl="fgImgPlace1" presStyleIdx="1" presStyleCnt="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 girl with solid fill"/>
        </a:ext>
      </dgm:extLst>
    </dgm:pt>
    <dgm:pt modelId="{FDE5C97E-FA38-4E60-B2CC-9ABEC00799CD}" type="pres">
      <dgm:prSet presAssocID="{7DC71623-6C19-4D3C-A68F-6FEAF3A95102}" presName="txShp" presStyleLbl="node1" presStyleIdx="1" presStyleCnt="5" custScaleX="65673" custScaleY="64991" custLinFactNeighborX="3889">
        <dgm:presLayoutVars>
          <dgm:bulletEnabled val="1"/>
        </dgm:presLayoutVars>
      </dgm:prSet>
      <dgm:spPr/>
    </dgm:pt>
    <dgm:pt modelId="{FBEDA4D6-FECF-4A72-98B0-4D439BFA6801}" type="pres">
      <dgm:prSet presAssocID="{FB667D26-1973-49FA-892F-67520FE97132}" presName="spacing" presStyleCnt="0"/>
      <dgm:spPr/>
    </dgm:pt>
    <dgm:pt modelId="{59DEBCB7-AB75-457B-9B1F-6DCD196E633C}" type="pres">
      <dgm:prSet presAssocID="{D4C3D869-B6AD-4A96-9C9C-D51CA630930F}" presName="composite" presStyleCnt="0"/>
      <dgm:spPr/>
    </dgm:pt>
    <dgm:pt modelId="{C5BF56C9-B970-41E9-AFB4-C6F13B44E381}" type="pres">
      <dgm:prSet presAssocID="{D4C3D869-B6AD-4A96-9C9C-D51CA630930F}" presName="imgShp" presStyleLbl="fgImgPlace1" presStyleIdx="2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sk jockey female with solid fill"/>
        </a:ext>
      </dgm:extLst>
    </dgm:pt>
    <dgm:pt modelId="{AED214A4-6808-4F29-9EB7-C8E9D9860CD9}" type="pres">
      <dgm:prSet presAssocID="{D4C3D869-B6AD-4A96-9C9C-D51CA630930F}" presName="txShp" presStyleLbl="node1" presStyleIdx="2" presStyleCnt="5" custScaleX="65682" custScaleY="64991" custLinFactNeighborX="3891" custLinFactNeighborY="1070">
        <dgm:presLayoutVars>
          <dgm:bulletEnabled val="1"/>
        </dgm:presLayoutVars>
      </dgm:prSet>
      <dgm:spPr/>
    </dgm:pt>
    <dgm:pt modelId="{152BE0A1-47BC-42E2-A67B-1968DB9341B4}" type="pres">
      <dgm:prSet presAssocID="{5F18F936-ED6F-46CD-AA9A-35E05FBA09E9}" presName="spacing" presStyleCnt="0"/>
      <dgm:spPr/>
    </dgm:pt>
    <dgm:pt modelId="{9123EC41-CE8E-48CC-A2F0-A28C0DEEECE1}" type="pres">
      <dgm:prSet presAssocID="{36C1C9D9-A3A2-48C0-9C1D-62B3E936C7A0}" presName="composite" presStyleCnt="0"/>
      <dgm:spPr/>
    </dgm:pt>
    <dgm:pt modelId="{4A707FEB-9055-4277-97D8-0B1ABDC811B4}" type="pres">
      <dgm:prSet presAssocID="{36C1C9D9-A3A2-48C0-9C1D-62B3E936C7A0}" presName="imgShp" presStyleLbl="fgImgPlace1" presStyleIdx="3" presStyleCnt="5" custLinFactNeighborX="-401" custLinFactNeighborY="27920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emale Profile with solid fill"/>
        </a:ext>
      </dgm:extLst>
    </dgm:pt>
    <dgm:pt modelId="{D06042AC-D131-4A3F-858B-1385DB2919A1}" type="pres">
      <dgm:prSet presAssocID="{36C1C9D9-A3A2-48C0-9C1D-62B3E936C7A0}" presName="txShp" presStyleLbl="node1" presStyleIdx="3" presStyleCnt="5" custScaleX="69227" custScaleY="64991" custLinFactNeighborX="4778" custLinFactNeighborY="27783">
        <dgm:presLayoutVars>
          <dgm:bulletEnabled val="1"/>
        </dgm:presLayoutVars>
      </dgm:prSet>
      <dgm:spPr/>
    </dgm:pt>
    <dgm:pt modelId="{7289EE2C-9288-4908-BD05-3D4A63F34D80}" type="pres">
      <dgm:prSet presAssocID="{6AC40E4F-8351-4AEF-B532-A08168769DD1}" presName="spacing" presStyleCnt="0"/>
      <dgm:spPr/>
    </dgm:pt>
    <dgm:pt modelId="{6C274EDB-8CEC-4AD1-9836-684371C8B833}" type="pres">
      <dgm:prSet presAssocID="{9946D421-E8AD-460A-B77A-C67EBED00D35}" presName="composite" presStyleCnt="0"/>
      <dgm:spPr/>
    </dgm:pt>
    <dgm:pt modelId="{94008607-2859-4358-9FE8-72B862D2527B}" type="pres">
      <dgm:prSet presAssocID="{9946D421-E8AD-460A-B77A-C67EBED00D35}" presName="imgShp" presStyleLbl="fgImgPlace1" presStyleIdx="4" presStyleCnt="5" custLinFactNeighborX="-427" custLinFactNeighborY="45102"/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n with cane with solid fill"/>
        </a:ext>
      </dgm:extLst>
    </dgm:pt>
    <dgm:pt modelId="{E7A6CAFD-72B1-4162-932B-3E8F188BF461}" type="pres">
      <dgm:prSet presAssocID="{9946D421-E8AD-460A-B77A-C67EBED00D35}" presName="txShp" presStyleLbl="node1" presStyleIdx="4" presStyleCnt="5" custScaleX="56284" custScaleY="65030" custLinFactNeighborX="1542" custLinFactNeighborY="49396">
        <dgm:presLayoutVars>
          <dgm:bulletEnabled val="1"/>
        </dgm:presLayoutVars>
      </dgm:prSet>
      <dgm:spPr/>
    </dgm:pt>
  </dgm:ptLst>
  <dgm:cxnLst>
    <dgm:cxn modelId="{64B8ED06-648A-4D86-ACB3-584D8642E0B7}" type="presOf" srcId="{D4C3D869-B6AD-4A96-9C9C-D51CA630930F}" destId="{AED214A4-6808-4F29-9EB7-C8E9D9860CD9}" srcOrd="0" destOrd="0" presId="urn:microsoft.com/office/officeart/2005/8/layout/vList3"/>
    <dgm:cxn modelId="{B2FDE23F-4E5B-4E18-9644-8AE9104D6D03}" type="presOf" srcId="{9946D421-E8AD-460A-B77A-C67EBED00D35}" destId="{E7A6CAFD-72B1-4162-932B-3E8F188BF461}" srcOrd="0" destOrd="0" presId="urn:microsoft.com/office/officeart/2005/8/layout/vList3"/>
    <dgm:cxn modelId="{4B905748-ACB3-4A33-94C2-29B8048DD3A2}" srcId="{CB163D68-A99E-4B0B-96F7-F4C15A963365}" destId="{36C1C9D9-A3A2-48C0-9C1D-62B3E936C7A0}" srcOrd="3" destOrd="0" parTransId="{D735DB82-1206-4727-B03D-6D208D477ADA}" sibTransId="{6AC40E4F-8351-4AEF-B532-A08168769DD1}"/>
    <dgm:cxn modelId="{9DB1564D-8F72-423C-B26E-639CD43FDDA7}" srcId="{CB163D68-A99E-4B0B-96F7-F4C15A963365}" destId="{D4625ECC-F458-4ABB-9067-2DAEFB98028B}" srcOrd="0" destOrd="0" parTransId="{C70EA97B-7DC1-42A9-8BC9-4A73404BA70B}" sibTransId="{A49FAD1F-1F13-414E-B40C-F6B311DCF440}"/>
    <dgm:cxn modelId="{587EE784-02DC-41AA-A7CA-256B83431A8B}" type="presOf" srcId="{D4625ECC-F458-4ABB-9067-2DAEFB98028B}" destId="{E265D867-C3B0-4567-90CA-F3E27E94C9DF}" srcOrd="0" destOrd="0" presId="urn:microsoft.com/office/officeart/2005/8/layout/vList3"/>
    <dgm:cxn modelId="{7BFAA88E-D8E4-4899-BCE0-3BF8838DAA0A}" type="presOf" srcId="{7DC71623-6C19-4D3C-A68F-6FEAF3A95102}" destId="{FDE5C97E-FA38-4E60-B2CC-9ABEC00799CD}" srcOrd="0" destOrd="0" presId="urn:microsoft.com/office/officeart/2005/8/layout/vList3"/>
    <dgm:cxn modelId="{7626DAA2-9039-46BA-A5A2-F4B5563E1A83}" srcId="{CB163D68-A99E-4B0B-96F7-F4C15A963365}" destId="{9946D421-E8AD-460A-B77A-C67EBED00D35}" srcOrd="4" destOrd="0" parTransId="{F7DFE2EA-A202-429B-8625-A50B34132156}" sibTransId="{ED822E63-427B-46EB-87E2-231D8BD27513}"/>
    <dgm:cxn modelId="{2C94FFAF-3027-4BB5-A578-809BADB065A9}" srcId="{CB163D68-A99E-4B0B-96F7-F4C15A963365}" destId="{D4C3D869-B6AD-4A96-9C9C-D51CA630930F}" srcOrd="2" destOrd="0" parTransId="{43C7E86E-8526-4592-A6D1-3F128E567672}" sibTransId="{5F18F936-ED6F-46CD-AA9A-35E05FBA09E9}"/>
    <dgm:cxn modelId="{54C1EBBF-7BAB-42A8-9974-7EFE62F01165}" srcId="{CB163D68-A99E-4B0B-96F7-F4C15A963365}" destId="{7DC71623-6C19-4D3C-A68F-6FEAF3A95102}" srcOrd="1" destOrd="0" parTransId="{738B8D84-3A13-4AB4-92C0-535D533416BD}" sibTransId="{FB667D26-1973-49FA-892F-67520FE97132}"/>
    <dgm:cxn modelId="{3E5BC8E5-B92F-4F90-86CB-92CFE751F7CA}" type="presOf" srcId="{CB163D68-A99E-4B0B-96F7-F4C15A963365}" destId="{D3BF4D48-B6EB-4F77-9359-9DAA0E51BE08}" srcOrd="0" destOrd="0" presId="urn:microsoft.com/office/officeart/2005/8/layout/vList3"/>
    <dgm:cxn modelId="{53D196F7-CAC5-4395-B551-1C2BA1B8D201}" type="presOf" srcId="{36C1C9D9-A3A2-48C0-9C1D-62B3E936C7A0}" destId="{D06042AC-D131-4A3F-858B-1385DB2919A1}" srcOrd="0" destOrd="0" presId="urn:microsoft.com/office/officeart/2005/8/layout/vList3"/>
    <dgm:cxn modelId="{011815B1-3DAB-4B0F-AA75-66EC62C15475}" type="presParOf" srcId="{D3BF4D48-B6EB-4F77-9359-9DAA0E51BE08}" destId="{3E382180-1CFD-4E10-9655-74D8F0E22DE7}" srcOrd="0" destOrd="0" presId="urn:microsoft.com/office/officeart/2005/8/layout/vList3"/>
    <dgm:cxn modelId="{61543EB7-E2AC-4F61-BB45-73CE53976AB2}" type="presParOf" srcId="{3E382180-1CFD-4E10-9655-74D8F0E22DE7}" destId="{FADA192D-1FEA-479E-8160-3FE577CC888C}" srcOrd="0" destOrd="0" presId="urn:microsoft.com/office/officeart/2005/8/layout/vList3"/>
    <dgm:cxn modelId="{786D5D5C-F1C1-43B5-9383-150AFA6B8317}" type="presParOf" srcId="{3E382180-1CFD-4E10-9655-74D8F0E22DE7}" destId="{E265D867-C3B0-4567-90CA-F3E27E94C9DF}" srcOrd="1" destOrd="0" presId="urn:microsoft.com/office/officeart/2005/8/layout/vList3"/>
    <dgm:cxn modelId="{BDE44944-8965-4627-949B-579E90898724}" type="presParOf" srcId="{D3BF4D48-B6EB-4F77-9359-9DAA0E51BE08}" destId="{3E121997-1845-49EE-A669-B374B95F1BDB}" srcOrd="1" destOrd="0" presId="urn:microsoft.com/office/officeart/2005/8/layout/vList3"/>
    <dgm:cxn modelId="{2F071E1F-2FC9-414C-B266-CE609CA73D3B}" type="presParOf" srcId="{D3BF4D48-B6EB-4F77-9359-9DAA0E51BE08}" destId="{376BC9CC-7119-48C4-B3D8-478112223BD7}" srcOrd="2" destOrd="0" presId="urn:microsoft.com/office/officeart/2005/8/layout/vList3"/>
    <dgm:cxn modelId="{B3AFBF04-9BC8-48A9-AC4B-1E6B3E53F200}" type="presParOf" srcId="{376BC9CC-7119-48C4-B3D8-478112223BD7}" destId="{254C752C-8A07-47B4-BA4A-41528941F064}" srcOrd="0" destOrd="0" presId="urn:microsoft.com/office/officeart/2005/8/layout/vList3"/>
    <dgm:cxn modelId="{9B357B24-B3BE-4BF4-B0C3-51999C17AC50}" type="presParOf" srcId="{376BC9CC-7119-48C4-B3D8-478112223BD7}" destId="{FDE5C97E-FA38-4E60-B2CC-9ABEC00799CD}" srcOrd="1" destOrd="0" presId="urn:microsoft.com/office/officeart/2005/8/layout/vList3"/>
    <dgm:cxn modelId="{3210BA28-BC6C-463E-8CCA-3D0B52C5E250}" type="presParOf" srcId="{D3BF4D48-B6EB-4F77-9359-9DAA0E51BE08}" destId="{FBEDA4D6-FECF-4A72-98B0-4D439BFA6801}" srcOrd="3" destOrd="0" presId="urn:microsoft.com/office/officeart/2005/8/layout/vList3"/>
    <dgm:cxn modelId="{F871C931-8037-406F-914A-58C2713046D0}" type="presParOf" srcId="{D3BF4D48-B6EB-4F77-9359-9DAA0E51BE08}" destId="{59DEBCB7-AB75-457B-9B1F-6DCD196E633C}" srcOrd="4" destOrd="0" presId="urn:microsoft.com/office/officeart/2005/8/layout/vList3"/>
    <dgm:cxn modelId="{4784B200-322A-4D4B-96D3-372DD2A35E4B}" type="presParOf" srcId="{59DEBCB7-AB75-457B-9B1F-6DCD196E633C}" destId="{C5BF56C9-B970-41E9-AFB4-C6F13B44E381}" srcOrd="0" destOrd="0" presId="urn:microsoft.com/office/officeart/2005/8/layout/vList3"/>
    <dgm:cxn modelId="{5D22B278-B471-4EB8-A90D-37D8BA728939}" type="presParOf" srcId="{59DEBCB7-AB75-457B-9B1F-6DCD196E633C}" destId="{AED214A4-6808-4F29-9EB7-C8E9D9860CD9}" srcOrd="1" destOrd="0" presId="urn:microsoft.com/office/officeart/2005/8/layout/vList3"/>
    <dgm:cxn modelId="{D01ED895-1EEA-43AA-8990-9B17E810E643}" type="presParOf" srcId="{D3BF4D48-B6EB-4F77-9359-9DAA0E51BE08}" destId="{152BE0A1-47BC-42E2-A67B-1968DB9341B4}" srcOrd="5" destOrd="0" presId="urn:microsoft.com/office/officeart/2005/8/layout/vList3"/>
    <dgm:cxn modelId="{27FD441C-D91E-4180-B47E-7C4D0E83A51C}" type="presParOf" srcId="{D3BF4D48-B6EB-4F77-9359-9DAA0E51BE08}" destId="{9123EC41-CE8E-48CC-A2F0-A28C0DEEECE1}" srcOrd="6" destOrd="0" presId="urn:microsoft.com/office/officeart/2005/8/layout/vList3"/>
    <dgm:cxn modelId="{D279B156-5E89-4337-9C0C-D3AF348F89E6}" type="presParOf" srcId="{9123EC41-CE8E-48CC-A2F0-A28C0DEEECE1}" destId="{4A707FEB-9055-4277-97D8-0B1ABDC811B4}" srcOrd="0" destOrd="0" presId="urn:microsoft.com/office/officeart/2005/8/layout/vList3"/>
    <dgm:cxn modelId="{9FFA1AD8-A0DD-4661-83B6-F4FF3023E28D}" type="presParOf" srcId="{9123EC41-CE8E-48CC-A2F0-A28C0DEEECE1}" destId="{D06042AC-D131-4A3F-858B-1385DB2919A1}" srcOrd="1" destOrd="0" presId="urn:microsoft.com/office/officeart/2005/8/layout/vList3"/>
    <dgm:cxn modelId="{A9C5CD11-CF1E-462A-963B-802CBF8DDCC7}" type="presParOf" srcId="{D3BF4D48-B6EB-4F77-9359-9DAA0E51BE08}" destId="{7289EE2C-9288-4908-BD05-3D4A63F34D80}" srcOrd="7" destOrd="0" presId="urn:microsoft.com/office/officeart/2005/8/layout/vList3"/>
    <dgm:cxn modelId="{45F8571F-06A9-4A85-B766-B53219FC7199}" type="presParOf" srcId="{D3BF4D48-B6EB-4F77-9359-9DAA0E51BE08}" destId="{6C274EDB-8CEC-4AD1-9836-684371C8B833}" srcOrd="8" destOrd="0" presId="urn:microsoft.com/office/officeart/2005/8/layout/vList3"/>
    <dgm:cxn modelId="{B859DEF0-EC98-4BA1-9D69-094FDD1259EF}" type="presParOf" srcId="{6C274EDB-8CEC-4AD1-9836-684371C8B833}" destId="{94008607-2859-4358-9FE8-72B862D2527B}" srcOrd="0" destOrd="0" presId="urn:microsoft.com/office/officeart/2005/8/layout/vList3"/>
    <dgm:cxn modelId="{49162023-FAE9-4579-B44F-6C515E1AC3C5}" type="presParOf" srcId="{6C274EDB-8CEC-4AD1-9836-684371C8B833}" destId="{E7A6CAFD-72B1-4162-932B-3E8F188BF46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65D867-C3B0-4567-90CA-F3E27E94C9DF}">
      <dsp:nvSpPr>
        <dsp:cNvPr id="0" name=""/>
        <dsp:cNvSpPr/>
      </dsp:nvSpPr>
      <dsp:spPr>
        <a:xfrm>
          <a:off x="441768" y="668374"/>
          <a:ext cx="1136849" cy="577031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1910" rIns="391523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solidFill>
                <a:schemeClr val="tx1"/>
              </a:solidFill>
            </a:rPr>
            <a:t>0-1 </a:t>
          </a:r>
          <a:r>
            <a:rPr lang="nl-NL" sz="1100" kern="1200" dirty="0" err="1">
              <a:solidFill>
                <a:schemeClr val="tx1"/>
              </a:solidFill>
            </a:rPr>
            <a:t>an</a:t>
          </a:r>
          <a:endParaRPr lang="nl-NL" sz="1100" kern="1200" dirty="0">
            <a:solidFill>
              <a:schemeClr val="tx1"/>
            </a:solidFill>
          </a:endParaRPr>
        </a:p>
      </dsp:txBody>
      <dsp:txXfrm>
        <a:off x="441768" y="668374"/>
        <a:ext cx="992591" cy="577031"/>
      </dsp:txXfrm>
    </dsp:sp>
    <dsp:sp modelId="{FADA192D-1FEA-479E-8160-3FE577CC888C}">
      <dsp:nvSpPr>
        <dsp:cNvPr id="0" name=""/>
        <dsp:cNvSpPr/>
      </dsp:nvSpPr>
      <dsp:spPr>
        <a:xfrm>
          <a:off x="1450666" y="504639"/>
          <a:ext cx="887863" cy="88786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E5C97E-FA38-4E60-B2CC-9ABEC00799CD}">
      <dsp:nvSpPr>
        <dsp:cNvPr id="0" name=""/>
        <dsp:cNvSpPr/>
      </dsp:nvSpPr>
      <dsp:spPr>
        <a:xfrm>
          <a:off x="441759" y="1804634"/>
          <a:ext cx="1157470" cy="577031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1910" rIns="391523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solidFill>
                <a:schemeClr val="tx1"/>
              </a:solidFill>
            </a:rPr>
            <a:t>1-12 </a:t>
          </a:r>
          <a:r>
            <a:rPr lang="nl-NL" sz="1100" kern="1200" dirty="0" err="1">
              <a:solidFill>
                <a:schemeClr val="tx1"/>
              </a:solidFill>
            </a:rPr>
            <a:t>ans</a:t>
          </a:r>
          <a:endParaRPr lang="nl-NL" sz="1100" kern="1200" dirty="0">
            <a:solidFill>
              <a:schemeClr val="tx1"/>
            </a:solidFill>
          </a:endParaRPr>
        </a:p>
      </dsp:txBody>
      <dsp:txXfrm>
        <a:off x="441759" y="1804634"/>
        <a:ext cx="1013212" cy="577031"/>
      </dsp:txXfrm>
    </dsp:sp>
    <dsp:sp modelId="{254C752C-8A07-47B4-BA4A-41528941F064}">
      <dsp:nvSpPr>
        <dsp:cNvPr id="0" name=""/>
        <dsp:cNvSpPr/>
      </dsp:nvSpPr>
      <dsp:spPr>
        <a:xfrm>
          <a:off x="1389258" y="1649218"/>
          <a:ext cx="887863" cy="88786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D214A4-6808-4F29-9EB7-C8E9D9860CD9}">
      <dsp:nvSpPr>
        <dsp:cNvPr id="0" name=""/>
        <dsp:cNvSpPr/>
      </dsp:nvSpPr>
      <dsp:spPr>
        <a:xfrm>
          <a:off x="441755" y="2967032"/>
          <a:ext cx="1157629" cy="577031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1910" rIns="391523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solidFill>
                <a:schemeClr val="tx1"/>
              </a:solidFill>
            </a:rPr>
            <a:t>12-18</a:t>
          </a:r>
          <a:r>
            <a:rPr lang="nl-NL" sz="1100" kern="1200" baseline="0" dirty="0">
              <a:solidFill>
                <a:schemeClr val="tx1"/>
              </a:solidFill>
            </a:rPr>
            <a:t> </a:t>
          </a:r>
          <a:r>
            <a:rPr lang="nl-NL" sz="1100" kern="1200" baseline="0" dirty="0" err="1">
              <a:solidFill>
                <a:schemeClr val="tx1"/>
              </a:solidFill>
            </a:rPr>
            <a:t>ans</a:t>
          </a:r>
          <a:endParaRPr lang="nl-NL" sz="1100" kern="1200" dirty="0">
            <a:solidFill>
              <a:schemeClr val="tx1"/>
            </a:solidFill>
          </a:endParaRPr>
        </a:p>
      </dsp:txBody>
      <dsp:txXfrm>
        <a:off x="441755" y="2967032"/>
        <a:ext cx="1013371" cy="577031"/>
      </dsp:txXfrm>
    </dsp:sp>
    <dsp:sp modelId="{C5BF56C9-B970-41E9-AFB4-C6F13B44E381}">
      <dsp:nvSpPr>
        <dsp:cNvPr id="0" name=""/>
        <dsp:cNvSpPr/>
      </dsp:nvSpPr>
      <dsp:spPr>
        <a:xfrm>
          <a:off x="1389298" y="2802116"/>
          <a:ext cx="887863" cy="887863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042AC-D131-4A3F-858B-1385DB2919A1}">
      <dsp:nvSpPr>
        <dsp:cNvPr id="0" name=""/>
        <dsp:cNvSpPr/>
      </dsp:nvSpPr>
      <dsp:spPr>
        <a:xfrm>
          <a:off x="441768" y="4357105"/>
          <a:ext cx="1220109" cy="577031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1910" rIns="391523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solidFill>
                <a:schemeClr val="tx1"/>
              </a:solidFill>
              <a:latin typeface="Calibri Light" panose="020F0302020204030204"/>
            </a:rPr>
            <a:t>Adulte</a:t>
          </a:r>
          <a:endParaRPr lang="nl-NL" sz="1100" kern="1200" dirty="0">
            <a:solidFill>
              <a:schemeClr val="tx1"/>
            </a:solidFill>
          </a:endParaRPr>
        </a:p>
      </dsp:txBody>
      <dsp:txXfrm>
        <a:off x="441768" y="4357105"/>
        <a:ext cx="1075851" cy="577031"/>
      </dsp:txXfrm>
    </dsp:sp>
    <dsp:sp modelId="{4A707FEB-9055-4277-97D8-0B1ABDC811B4}">
      <dsp:nvSpPr>
        <dsp:cNvPr id="0" name=""/>
        <dsp:cNvSpPr/>
      </dsp:nvSpPr>
      <dsp:spPr>
        <a:xfrm>
          <a:off x="1401358" y="4202905"/>
          <a:ext cx="887863" cy="887863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A6CAFD-72B1-4162-932B-3E8F188BF461}">
      <dsp:nvSpPr>
        <dsp:cNvPr id="0" name=""/>
        <dsp:cNvSpPr/>
      </dsp:nvSpPr>
      <dsp:spPr>
        <a:xfrm>
          <a:off x="441764" y="5701724"/>
          <a:ext cx="991992" cy="577377"/>
        </a:xfrm>
        <a:prstGeom prst="homePlate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1910" rIns="391523" bIns="41910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dirty="0">
              <a:solidFill>
                <a:schemeClr val="tx1"/>
              </a:solidFill>
              <a:latin typeface="Calibri Light" panose="020F0302020204030204"/>
            </a:rPr>
            <a:t>Adulte âgé</a:t>
          </a:r>
          <a:endParaRPr lang="nl-NL" sz="1100" kern="1200" dirty="0">
            <a:solidFill>
              <a:schemeClr val="tx1"/>
            </a:solidFill>
          </a:endParaRPr>
        </a:p>
      </dsp:txBody>
      <dsp:txXfrm>
        <a:off x="441764" y="5701724"/>
        <a:ext cx="847648" cy="577377"/>
      </dsp:txXfrm>
    </dsp:sp>
    <dsp:sp modelId="{94008607-2859-4358-9FE8-72B862D2527B}">
      <dsp:nvSpPr>
        <dsp:cNvPr id="0" name=""/>
        <dsp:cNvSpPr/>
      </dsp:nvSpPr>
      <dsp:spPr>
        <a:xfrm>
          <a:off x="1344097" y="5508356"/>
          <a:ext cx="887863" cy="887863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3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40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9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72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93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95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00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2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004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51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2470-992E-4B57-91E0-7CE97A614C78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08A2-683F-4A37-84A9-087BA4D69C4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32470-992E-4B57-91E0-7CE97A614C78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208A2-683F-4A37-84A9-087BA4D69C41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30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Trajet de Soins hypopituitarisme </a:t>
            </a:r>
            <a:br>
              <a:rPr lang="fr-BE" dirty="0"/>
            </a:br>
            <a:r>
              <a:rPr lang="fr-BE"/>
              <a:t>HUDERF_HUB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77E517-931D-4716-78AC-721BAFDB7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4038600"/>
            <a:ext cx="5715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238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C569B23-18B1-00C3-B011-644BF124E0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2981471"/>
              </p:ext>
            </p:extLst>
          </p:nvPr>
        </p:nvGraphicFramePr>
        <p:xfrm>
          <a:off x="-411086" y="363140"/>
          <a:ext cx="2650340" cy="6492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CEFE46B-D49B-0B7E-69D2-A1F3BF49B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813528"/>
              </p:ext>
            </p:extLst>
          </p:nvPr>
        </p:nvGraphicFramePr>
        <p:xfrm>
          <a:off x="1657865" y="-1"/>
          <a:ext cx="10507407" cy="6737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495">
                  <a:extLst>
                    <a:ext uri="{9D8B030D-6E8A-4147-A177-3AD203B41FA5}">
                      <a16:colId xmlns:a16="http://schemas.microsoft.com/office/drawing/2014/main" val="4031954081"/>
                    </a:ext>
                  </a:extLst>
                </a:gridCol>
                <a:gridCol w="1422023">
                  <a:extLst>
                    <a:ext uri="{9D8B030D-6E8A-4147-A177-3AD203B41FA5}">
                      <a16:colId xmlns:a16="http://schemas.microsoft.com/office/drawing/2014/main" val="1746063138"/>
                    </a:ext>
                  </a:extLst>
                </a:gridCol>
                <a:gridCol w="1048862">
                  <a:extLst>
                    <a:ext uri="{9D8B030D-6E8A-4147-A177-3AD203B41FA5}">
                      <a16:colId xmlns:a16="http://schemas.microsoft.com/office/drawing/2014/main" val="3550627119"/>
                    </a:ext>
                  </a:extLst>
                </a:gridCol>
                <a:gridCol w="1048862">
                  <a:extLst>
                    <a:ext uri="{9D8B030D-6E8A-4147-A177-3AD203B41FA5}">
                      <a16:colId xmlns:a16="http://schemas.microsoft.com/office/drawing/2014/main" val="2266647226"/>
                    </a:ext>
                  </a:extLst>
                </a:gridCol>
                <a:gridCol w="1038435">
                  <a:extLst>
                    <a:ext uri="{9D8B030D-6E8A-4147-A177-3AD203B41FA5}">
                      <a16:colId xmlns:a16="http://schemas.microsoft.com/office/drawing/2014/main" val="3292049286"/>
                    </a:ext>
                  </a:extLst>
                </a:gridCol>
                <a:gridCol w="1830510">
                  <a:extLst>
                    <a:ext uri="{9D8B030D-6E8A-4147-A177-3AD203B41FA5}">
                      <a16:colId xmlns:a16="http://schemas.microsoft.com/office/drawing/2014/main" val="2675296589"/>
                    </a:ext>
                  </a:extLst>
                </a:gridCol>
                <a:gridCol w="1326500">
                  <a:extLst>
                    <a:ext uri="{9D8B030D-6E8A-4147-A177-3AD203B41FA5}">
                      <a16:colId xmlns:a16="http://schemas.microsoft.com/office/drawing/2014/main" val="1247018140"/>
                    </a:ext>
                  </a:extLst>
                </a:gridCol>
                <a:gridCol w="1134688">
                  <a:extLst>
                    <a:ext uri="{9D8B030D-6E8A-4147-A177-3AD203B41FA5}">
                      <a16:colId xmlns:a16="http://schemas.microsoft.com/office/drawing/2014/main" val="325568353"/>
                    </a:ext>
                  </a:extLst>
                </a:gridCol>
                <a:gridCol w="963032">
                  <a:extLst>
                    <a:ext uri="{9D8B030D-6E8A-4147-A177-3AD203B41FA5}">
                      <a16:colId xmlns:a16="http://schemas.microsoft.com/office/drawing/2014/main" val="2779091157"/>
                    </a:ext>
                  </a:extLst>
                </a:gridCol>
              </a:tblGrid>
              <a:tr h="350108">
                <a:tc>
                  <a:txBody>
                    <a:bodyPr/>
                    <a:lstStyle/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SUIVI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ANAMNESE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EXAMEN</a:t>
                      </a:r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Prise de sang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800" err="1">
                          <a:solidFill>
                            <a:schemeClr val="tx1"/>
                          </a:solidFill>
                        </a:rPr>
                        <a:t>autres</a:t>
                      </a:r>
                      <a:endParaRPr lang="nl-NL" sz="8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TRAITEMENT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Expertise du </a:t>
                      </a:r>
                      <a:r>
                        <a:rPr lang="nl-NL" sz="800" err="1">
                          <a:solidFill>
                            <a:schemeClr val="tx1"/>
                          </a:solidFill>
                        </a:rPr>
                        <a:t>patient</a:t>
                      </a:r>
                      <a:endParaRPr lang="nl-NL" sz="8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Soutien </a:t>
                      </a:r>
                      <a:r>
                        <a:rPr lang="nl-NL" sz="800" err="1">
                          <a:solidFill>
                            <a:schemeClr val="tx1"/>
                          </a:solidFill>
                        </a:rPr>
                        <a:t>psychologique</a:t>
                      </a:r>
                      <a:endParaRPr lang="nl-NL" sz="80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nl-NL" sz="800" err="1">
                          <a:solidFill>
                            <a:schemeClr val="tx1"/>
                          </a:solidFill>
                        </a:rPr>
                        <a:t>complications</a:t>
                      </a:r>
                      <a:endParaRPr lang="nl-NL" sz="8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006616"/>
                  </a:ext>
                </a:extLst>
              </a:tr>
              <a:tr h="14931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2 – 8 </a:t>
                      </a:r>
                      <a:r>
                        <a:rPr lang="en-GB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sem</a:t>
                      </a: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Tonus,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fatigabilité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transit, appétit,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rythme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des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repas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des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prises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medicaments,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épisodes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crises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addisoniennes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éventuels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vomissements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douleurs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musculaires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autres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plaintes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Poids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taille,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PC, TA, 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rythme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cardiaque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composition 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corporelle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température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des 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extrémités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bien-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être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contact 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consultation</a:t>
                      </a:r>
                      <a:endParaRPr lang="en-US" sz="800" b="0" i="0" u="none" strike="noStrike" baseline="0" dirty="0" err="1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Na, K, </a:t>
                      </a:r>
                      <a:r>
                        <a:rPr lang="pl-PL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glycémie</a:t>
                      </a:r>
                      <a:r>
                        <a:rPr lang="pl-PL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fr-B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cortisol, T4libre, IGf1 + LH, FSH en </a:t>
                      </a:r>
                      <a:r>
                        <a:rPr lang="fr-BE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minipuberté</a:t>
                      </a:r>
                      <a:endParaRPr lang="pl-PL" sz="800" b="0" i="0" u="none" strike="noStrike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Genotype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hypopituitarisme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congénital</a:t>
                      </a:r>
                    </a:p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F: 1er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contact 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urologue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pédiatrique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pour examen des organs 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génitaux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 </a:t>
                      </a:r>
                    </a:p>
                    <a:p>
                      <a:pPr algn="l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-HC  15 mg/m2/j , </a:t>
                      </a:r>
                      <a:r>
                        <a:rPr lang="en-US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d’habitude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1,5 – 1,5 – 1,5-1,5 mg  à </a:t>
                      </a:r>
                    </a:p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7.00 am – 12.00– 6.00 pm- 24.00</a:t>
                      </a:r>
                    </a:p>
                    <a:p>
                      <a:pPr marL="0" lvl="0" algn="l">
                        <a:buNone/>
                      </a:pP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-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LThyroxine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1.5-2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umcg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/kg/jour (attention ne pas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démarrer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LThyroxine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avant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d'avoir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donné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HC pendant au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moins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24 h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déficit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combiné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corticotrope et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thyréotrope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en-US"/>
                    </a:p>
                    <a:p>
                      <a:pPr marL="0" lvl="0" algn="l">
                        <a:buNone/>
                      </a:pP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-Hormone de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croissance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25 mcg/kg/j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</a:t>
                      </a:r>
                      <a:endParaRPr lang="en-US" sz="8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l">
                        <a:buNone/>
                      </a:pP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-Si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déficit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AVP,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desmopressine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per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os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dose à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ajuster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fonction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la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diurèse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ionogramme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  <a:p>
                      <a:pPr marL="0" algn="l" rtl="0" eaLnBrk="1" fontAlgn="ctr" latinLnBrk="0" hangingPunct="1">
                        <a:buNone/>
                      </a:pPr>
                      <a:endParaRPr lang="en-U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Information sur les maladies de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l'hypop^hyse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contact avec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d'autres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familles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patient </a:t>
                      </a:r>
                    </a:p>
                    <a:p>
                      <a:pPr algn="l" fontAlgn="ctr">
                        <a:buNone/>
                      </a:pP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Injection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solucortef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: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écolage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des parents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l" fontAlgn="ctr">
                        <a:buNone/>
                      </a:pPr>
                      <a:r>
                        <a:rPr lang="fr-B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Proposer</a:t>
                      </a:r>
                      <a:r>
                        <a:rPr lang="fr-BE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un soutien psychologique aux parents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risque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d’hypoglycémie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, de malaise </a:t>
                      </a:r>
                      <a:r>
                        <a:rPr lang="en-US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en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cas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d’affection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intercurrente</a:t>
                      </a:r>
                      <a:endParaRPr lang="en-U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580026"/>
                  </a:ext>
                </a:extLst>
              </a:tr>
              <a:tr h="79952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3-4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mois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 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Tonus, transit, a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ppétit,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nausées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douleurs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abdominales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céphalées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fatigue,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prise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medicaments (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organisation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acceptation),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épisodes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crises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addisoniennes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éventuels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scolarité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activités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extra-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scolaires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style de vie, sport, cycle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menstruel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hirsutisme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acne,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autres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plaintes</a:t>
                      </a:r>
                      <a:endParaRPr lang="nl-NL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EF5E8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800" b="0" i="0" u="none" strike="noStrike" baseline="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Poids</a:t>
                      </a:r>
                      <a:r>
                        <a:rPr lang="en-US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taille, PC, TA, </a:t>
                      </a:r>
                      <a:r>
                        <a:rPr lang="en-US" sz="800" b="0" i="0" u="none" strike="noStrike" baseline="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rythme</a:t>
                      </a:r>
                      <a:r>
                        <a:rPr lang="en-US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cardiaque</a:t>
                      </a:r>
                      <a:r>
                        <a:rPr lang="en-US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composition </a:t>
                      </a:r>
                      <a:r>
                        <a:rPr lang="en-US" sz="800" b="0" i="0" u="none" strike="noStrike" baseline="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corporelle</a:t>
                      </a:r>
                      <a:r>
                        <a:rPr lang="en-US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baseline="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température</a:t>
                      </a:r>
                      <a:r>
                        <a:rPr lang="en-US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des </a:t>
                      </a:r>
                      <a:r>
                        <a:rPr lang="en-US" sz="800" b="0" i="0" u="none" strike="noStrike" baseline="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extrémités</a:t>
                      </a:r>
                      <a:r>
                        <a:rPr lang="en-US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bien-</a:t>
                      </a:r>
                      <a:r>
                        <a:rPr lang="en-US" sz="800" b="0" i="0" u="none" strike="noStrike" baseline="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être</a:t>
                      </a:r>
                      <a:r>
                        <a:rPr lang="en-US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contact </a:t>
                      </a:r>
                      <a:r>
                        <a:rPr lang="en-US" sz="800" b="0" i="0" u="none" strike="noStrike" baseline="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8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consultation</a:t>
                      </a:r>
                      <a:endParaRPr lang="en-US" dirty="0"/>
                    </a:p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Examen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génital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nécessaire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explicant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bien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pourquoi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EF5E8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pl-PL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Na, K, </a:t>
                      </a:r>
                      <a:r>
                        <a:rPr lang="pl-PL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glycémie</a:t>
                      </a:r>
                      <a:r>
                        <a:rPr lang="pl-PL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fr-BE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cortisol, T4libre, IGf1 + LH, FSH, </a:t>
                      </a:r>
                      <a:r>
                        <a:rPr lang="fr-BE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testo</a:t>
                      </a:r>
                      <a:r>
                        <a:rPr lang="fr-BE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/E2 après 10-11 ans . Tous les 3-4 mois</a:t>
                      </a:r>
                    </a:p>
                  </a:txBody>
                  <a:tcPr marL="9525" marR="9525" marT="9525" marB="0" anchor="ctr">
                    <a:solidFill>
                      <a:srgbClr val="FEF5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osseux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1x/an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Discussion sur la compliance, les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difficultés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rencontrées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par le patient pour prendre son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traitement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médicamenteux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régulièrement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son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vécu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par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rapprot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à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cette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contrainte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US" dirty="0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18ans: Evaluation du </a:t>
                      </a:r>
                      <a:r>
                        <a:rPr lang="en-US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souhait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de la </a:t>
                      </a:r>
                      <a:r>
                        <a:rPr lang="en-US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préparation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du </a:t>
                      </a:r>
                      <a:r>
                        <a:rPr lang="en-US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patieint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à la transition vers la </a:t>
                      </a:r>
                      <a:r>
                        <a:rPr lang="en-US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médecine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adulte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consultations de transition</a:t>
                      </a:r>
                      <a:endParaRPr lang="en-US" dirty="0"/>
                    </a:p>
                  </a:txBody>
                  <a:tcPr marL="9525" marR="9525" marT="9525" marB="0" anchor="ctr">
                    <a:solidFill>
                      <a:srgbClr val="FEF5E8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-HC 10  mg/m2/j (50% de la dose </a:t>
                      </a:r>
                      <a:r>
                        <a:rPr lang="en-US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jopurnalière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au lever)</a:t>
                      </a:r>
                    </a:p>
                    <a:p>
                      <a:pPr marL="0" lvl="0" algn="l">
                        <a:buNone/>
                      </a:pP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-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LThyroxine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1.5-2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umcg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/kg/jour (attention ne pas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démarrer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LThyroxine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avant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d'avoir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donné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HC pendant au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moins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24 h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déficit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combiné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corticotrope et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thyréotrope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  <a:p>
                      <a:pPr marL="0" lvl="0" algn="l">
                        <a:buNone/>
                      </a:pP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-Hormone de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croissance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25 mcg/kg/j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jusqu'à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la fin de la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croissance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ensuite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suivre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le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protocole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transition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doi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: 10.3389/fendo.2024.1459998. </a:t>
                      </a:r>
                    </a:p>
                    <a:p>
                      <a:pPr marL="0" lvl="0" algn="l">
                        <a:buNone/>
                      </a:pP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-Si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déficit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AVP,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desmopressine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per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os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dose à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ajuster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fonction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la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diurèse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ionogramme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en-US" dirty="0"/>
                    </a:p>
                    <a:p>
                      <a:pPr marL="0" algn="l" rtl="0" eaLnBrk="1" fontAlgn="ctr" latinLnBrk="0" hangingPunct="1">
                        <a:buNone/>
                      </a:pP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-si déficit gonadotrope, </a:t>
                      </a: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induction</a:t>
                      </a: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pubertaire</a:t>
                      </a: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vers 11-12 </a:t>
                      </a: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ans</a:t>
                      </a: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cf</a:t>
                      </a:r>
                      <a:r>
                        <a:rPr lang="nl-NL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800" b="0" i="0" u="none" strike="noStrike" kern="1200" noProof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doi</a:t>
                      </a:r>
                      <a:r>
                        <a:rPr lang="nl-NL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: 10.1530/EJE-22-0073.</a:t>
                      </a:r>
                    </a:p>
                    <a:p>
                      <a:pPr marL="0" algn="l" rtl="0" eaLnBrk="1" fontAlgn="ctr" latinLnBrk="0" hangingPunct="1">
                        <a:buNone/>
                      </a:pP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Ajustement</a:t>
                      </a: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LThyroxine</a:t>
                      </a: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en </a:t>
                      </a: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fonction</a:t>
                      </a: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du labo. </a:t>
                      </a:r>
                      <a:endParaRPr lang="nl-NL" sz="800" b="0" i="0" u="none" strike="noStrike" kern="1200" dirty="0" err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lvl="0" algn="l">
                        <a:buNone/>
                      </a:pP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Ajustement</a:t>
                      </a: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HC en </a:t>
                      </a:r>
                      <a:r>
                        <a:rPr lang="nl-NL" sz="800" b="0" i="0" u="none" strike="noStrike" kern="1200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fonction</a:t>
                      </a:r>
                      <a:r>
                        <a:rPr lang="nl-NL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de </a:t>
                      </a: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l'anamnèse</a:t>
                      </a: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et de la </a:t>
                      </a: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surface</a:t>
                      </a: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corporelle</a:t>
                      </a: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, de la </a:t>
                      </a: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croissance</a:t>
                      </a: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staturo-pondérale</a:t>
                      </a:r>
                      <a:endParaRPr lang="nl-NL" sz="8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lvl="0" algn="l">
                        <a:buNone/>
                      </a:pPr>
                      <a:r>
                        <a:rPr lang="nl-NL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Ajustement</a:t>
                      </a:r>
                      <a:r>
                        <a:rPr lang="nl-NL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desmopressine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fonction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la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diurèse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ionogramme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  <a:endParaRPr lang="nl-NL" sz="8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algn="l">
                        <a:buNone/>
                      </a:pP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Ajustement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hormone de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croissance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nl-NL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fonction</a:t>
                      </a:r>
                      <a:r>
                        <a:rPr lang="nl-NL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du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poids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de la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croissance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</a:txBody>
                  <a:tcPr marL="9525" marR="9525" marT="9525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Formation sur les adaptations de doses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stress,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la 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trousse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voyage, la carte 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d’insuffisance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surrénalienne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</a:p>
                    <a:p>
                      <a:pPr algn="l" fontAlgn="ctr"/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Prévention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</a:t>
                      </a:r>
                      <a:r>
                        <a:rPr lang="en-US" sz="8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l’obésité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conseils de mode de vie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fr-B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Information</a:t>
                      </a:r>
                      <a:r>
                        <a:rPr lang="fr-BE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école ou groupe de vie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Évaluer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besoin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soutien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psychologique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social. 	</a:t>
                      </a:r>
                    </a:p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lang="en-U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lvl="0" algn="l">
                        <a:buNone/>
                      </a:pP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risque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d’hypoglycémie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de malaise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d’affection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intercurrente</a:t>
                      </a:r>
                      <a:endParaRPr lang="nl-NL" dirty="0" err="1"/>
                    </a:p>
                    <a:p>
                      <a:pPr marL="0" lvl="0" algn="l">
                        <a:buNone/>
                      </a:pPr>
                      <a:endParaRPr lang="nl-NL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lvl="0" algn="l">
                        <a:buNone/>
                      </a:pPr>
                      <a:endParaRPr lang="nl-NL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lvl="0" algn="l">
                        <a:buNone/>
                      </a:pPr>
                      <a:endParaRPr lang="nl-NL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lvl="0" algn="l">
                        <a:buNone/>
                      </a:pPr>
                      <a:endParaRPr lang="nl-NL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lvl="0" algn="l">
                        <a:buNone/>
                      </a:pPr>
                      <a:endParaRPr lang="nl-NL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0" lvl="0" algn="l" defTabSz="914400">
                        <a:buNone/>
                      </a:pPr>
                      <a:r>
                        <a:rPr lang="nl-NL" sz="800" b="0" i="0" u="none" strike="noStrike" kern="120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Problèmes</a:t>
                      </a:r>
                      <a:r>
                        <a:rPr lang="nl-NL" sz="8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de compliance au moment de </a:t>
                      </a:r>
                      <a:r>
                        <a:rPr lang="nl-NL" sz="800" b="0" i="0" u="none" strike="noStrike" kern="1200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l’autonomisation</a:t>
                      </a:r>
                      <a:endParaRPr lang="nl-NL" sz="800" b="0" i="0" u="none" strike="noStrike" kern="120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383918"/>
                  </a:ext>
                </a:extLst>
              </a:tr>
              <a:tr h="1841929">
                <a:tc rowSpan="2"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4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mois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 </a:t>
                      </a:r>
                    </a:p>
                    <a:p>
                      <a:pPr marL="0" indent="0" algn="l" fontAlgn="ctr">
                        <a:buFont typeface="Arial" panose="020B0604020202020204" pitchFamily="34" charset="0"/>
                        <a:buNone/>
                      </a:pP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075484"/>
                  </a:ext>
                </a:extLst>
              </a:tr>
              <a:tr h="350108"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800" b="0" i="0" u="none" strike="noStrike" baseline="0" dirty="0" err="1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FEF5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078891"/>
                  </a:ext>
                </a:extLst>
              </a:tr>
              <a:tr h="1163862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6-12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mois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(6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mois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autour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la transition)</a:t>
                      </a:r>
                    </a:p>
                    <a:p>
                      <a:pPr>
                        <a:buNone/>
                      </a:pP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buNone/>
                      </a:pP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buNone/>
                      </a:pP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buNone/>
                      </a:pP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ctr"/>
                </a:tc>
                <a:tc rowSpan="2">
                  <a:txBody>
                    <a:bodyPr/>
                    <a:lstStyle/>
                    <a:p>
                      <a:pPr marL="0" marR="0" lvl="0" indent="0" algn="l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Tonus, transit, appétit, 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nausées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douleurs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abdominales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céphalées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fatigue, 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prise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medicaments (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organisation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acceptation), 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épisodes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crises 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addisoniennes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éventuels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cycle 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menstruel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hirsutisme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acne, 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autres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noProof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plaintes</a:t>
                      </a:r>
                      <a:endParaRPr lang="en-US" sz="800" b="0" i="0" u="none" strike="noStrike" noProof="0" dirty="0" err="1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profession/formation, libido, style de vie, sport</a:t>
                      </a:r>
                    </a:p>
                  </a:txBody>
                  <a:tcPr marL="9525" marR="9525" marT="95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Poids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taille, PC, TA, </a:t>
                      </a:r>
                      <a:r>
                        <a:rPr lang="en-US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rythme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cardiaque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composition </a:t>
                      </a:r>
                      <a:r>
                        <a:rPr lang="en-US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corporelle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température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des </a:t>
                      </a:r>
                      <a:r>
                        <a:rPr lang="en-US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extrémités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bien-</a:t>
                      </a:r>
                      <a:r>
                        <a:rPr lang="en-US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être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 contact </a:t>
                      </a:r>
                      <a:r>
                        <a:rPr lang="en-US" sz="8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consultation</a:t>
                      </a:r>
                      <a:endParaRPr lang="en-US" dirty="0"/>
                    </a:p>
                  </a:txBody>
                  <a:tcPr marL="9525" marR="9525" marT="95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pl-PL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Na, K, </a:t>
                      </a:r>
                      <a:r>
                        <a:rPr lang="pl-PL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glycémie</a:t>
                      </a:r>
                      <a:r>
                        <a:rPr lang="pl-PL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fr-BE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cortisol, T4libre, IGf1 + LH, FSH, </a:t>
                      </a:r>
                      <a:r>
                        <a:rPr lang="fr-BE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testo</a:t>
                      </a:r>
                      <a:r>
                        <a:rPr lang="fr-BE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/E2 </a:t>
                      </a:r>
                      <a:r>
                        <a:rPr lang="en-US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tous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les 6-12 </a:t>
                      </a:r>
                      <a:r>
                        <a:rPr lang="en-US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mois</a:t>
                      </a:r>
                      <a:endParaRPr lang="nl-NL" sz="800" b="0" i="0" u="none" strike="noStrike" kern="1200" dirty="0" err="1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rtl="0" eaLnBrk="1" fontAlgn="ctr" latinLnBrk="0" hangingPunct="1">
                        <a:buNone/>
                      </a:pP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HC 20  mg/jour </a:t>
                      </a:r>
                      <a:r>
                        <a:rPr lang="en-US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en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2 </a:t>
                      </a:r>
                      <a:r>
                        <a:rPr lang="en-US" sz="8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ou</a:t>
                      </a: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3 doses</a:t>
                      </a:r>
                    </a:p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Delayed release HC  </a:t>
                      </a:r>
                    </a:p>
                    <a:p>
                      <a:pPr marL="0" algn="l" defTabSz="914400" rtl="0" eaLnBrk="1" fontAlgn="ctr" latinLnBrk="0" hangingPunct="1">
                        <a:buNone/>
                      </a:pPr>
                      <a:endParaRPr lang="nl-NL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Référer</a:t>
                      </a:r>
                      <a:r>
                        <a:rPr lang="fr-BE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en consultation prénatale </a:t>
                      </a:r>
                      <a:r>
                        <a:rPr lang="fr-BE" sz="8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spécialisée</a:t>
                      </a:r>
                      <a:r>
                        <a:rPr lang="fr-BE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si désir de grossesse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Suivi métabolique, cardiovasculaire et osseux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Informations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concernant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la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maladie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Formation sur les adaptations de doses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stress,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la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trousse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voyage, la carte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d’insuffisance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surrénalienne</a:t>
                      </a:r>
                      <a:r>
                        <a:rPr lang="en-US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</a:t>
                      </a:r>
                    </a:p>
                    <a:p>
                      <a:pPr algn="l" fontAlgn="ctr"/>
                      <a:endParaRPr lang="en-US" sz="8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Implication des patients dans la recherche </a:t>
                      </a:r>
                    </a:p>
                    <a:p>
                      <a:pPr lvl="0">
                        <a:buNone/>
                      </a:pP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>
                        <a:buNone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Injection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solucortef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écolage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  </a:t>
                      </a:r>
                    </a:p>
                    <a:p>
                      <a:pPr>
                        <a:buNone/>
                      </a:pPr>
                      <a:endParaRPr lang="fr-BE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fr-BE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Prévention obésité, syndrome métabolique, ostéoporose, </a:t>
                      </a:r>
                      <a:r>
                        <a:rPr lang="en-US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conseils de mode de vie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Évaluer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le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besoin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soutien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psychologique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social, de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sexologue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9525" marR="9525" marT="9525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endParaRPr lang="en-U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ctr" latinLnBrk="0" hangingPunct="1">
                        <a:buNone/>
                      </a:pPr>
                      <a:endParaRPr lang="en-U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ctr" latinLnBrk="0" hangingPunct="1">
                        <a:buNone/>
                      </a:pPr>
                      <a:endParaRPr lang="en-US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lvl="0" algn="l">
                        <a:buNone/>
                      </a:pP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risque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d’hypoglycémie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de malaise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d’affection</a:t>
                      </a:r>
                      <a:r>
                        <a:rPr lang="en-US" sz="8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800" b="0" i="0" u="none" strike="noStrike" kern="1200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intercurrente</a:t>
                      </a:r>
                      <a:endParaRPr lang="nl-NL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673424"/>
                  </a:ext>
                </a:extLst>
              </a:tr>
              <a:tr h="738798"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solidFill>
                      <a:srgbClr val="FEF5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nl-NL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nl-NL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nl-NL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78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7924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401E42F6B7740971792FCBC4E2F9E" ma:contentTypeVersion="3" ma:contentTypeDescription="Crée un document." ma:contentTypeScope="" ma:versionID="48254ce82373762eeb14498b2bbe1a69">
  <xsd:schema xmlns:xsd="http://www.w3.org/2001/XMLSchema" xmlns:xs="http://www.w3.org/2001/XMLSchema" xmlns:p="http://schemas.microsoft.com/office/2006/metadata/properties" xmlns:ns2="23706c33-2c19-4bb6-aa1d-f49300c8fcfd" targetNamespace="http://schemas.microsoft.com/office/2006/metadata/properties" ma:root="true" ma:fieldsID="dbaae18845c88a91c52e8188c92ecaa2" ns2:_="">
    <xsd:import namespace="23706c33-2c19-4bb6-aa1d-f49300c8fc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706c33-2c19-4bb6-aa1d-f49300c8fc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A53E22-578B-436E-A38F-990266AFE7BA}"/>
</file>

<file path=customXml/itemProps2.xml><?xml version="1.0" encoding="utf-8"?>
<ds:datastoreItem xmlns:ds="http://schemas.openxmlformats.org/officeDocument/2006/customXml" ds:itemID="{657EB23E-B0D5-46D6-97E5-F58751D88888}">
  <ds:schemaRefs>
    <ds:schemaRef ds:uri="http://purl.org/dc/elements/1.1/"/>
    <ds:schemaRef ds:uri="http://purl.org/dc/terms/"/>
    <ds:schemaRef ds:uri="eddce454-b3ce-4161-88f3-9f7cb2a38656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274CAF9-2266-44F9-8019-99F7291A12D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842</Words>
  <Application>Microsoft Office PowerPoint</Application>
  <PresentationFormat>Grand écran</PresentationFormat>
  <Paragraphs>105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Trajet de Soins hypopituitarisme  HUDERF_HUB</vt:lpstr>
      <vt:lpstr>Présentation PowerPoint</vt:lpstr>
    </vt:vector>
  </TitlesOfParts>
  <Company>Chu-Brugmann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Trajet de Soins CAH HUB</dc:title>
  <dc:creator>BRACHET, Cécile (Huderf)</dc:creator>
  <cp:lastModifiedBy>Isaline</cp:lastModifiedBy>
  <cp:revision>234</cp:revision>
  <dcterms:created xsi:type="dcterms:W3CDTF">2026-01-12T14:08:07Z</dcterms:created>
  <dcterms:modified xsi:type="dcterms:W3CDTF">2026-06-29T08:17:55Z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0x010100BF6401E42F6B7740971792FCBC4E2F9E</vt:lpwstr>
  </property>
  <property fmtid="{D5CDD505-2E9C-101B-9397-08002B2CF9AE}" pid="3" name="xd_ProgID">
    <vt:lpwstr/>
  </property>
  <property fmtid="{D5CDD505-2E9C-101B-9397-08002B2CF9AE}" pid="4" name="ComplianceAssetId">
    <vt:lpwstr/>
  </property>
  <property fmtid="{D5CDD505-2E9C-101B-9397-08002B2CF9AE}" pid="5" name="TemplateUrl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xd_Signature">
    <vt:bool>false</vt:bool>
  </property>
</Properties>
</file>